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embeddedFontLst>
    <p:embeddedFont>
      <p:font typeface="Museo 700" panose="02000000000000000000" pitchFamily="2" charset="0"/>
      <p:bold r:id="rId9"/>
    </p:embeddedFon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Museo 300" panose="02000000000000000000" pitchFamily="2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6D00"/>
    <a:srgbClr val="964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3059" y="1662253"/>
            <a:ext cx="9144000" cy="103820"/>
          </a:xfrm>
          <a:prstGeom prst="rect">
            <a:avLst/>
          </a:prstGeom>
          <a:solidFill>
            <a:srgbClr val="BB4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seo 300" panose="02000000000000000000" pitchFamily="2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700808"/>
            <a:ext cx="9144000" cy="4464496"/>
          </a:xfrm>
          <a:prstGeom prst="rect">
            <a:avLst/>
          </a:prstGeom>
          <a:gradFill>
            <a:gsLst>
              <a:gs pos="0">
                <a:srgbClr val="FB8611">
                  <a:lumMod val="70000"/>
                </a:srgbClr>
              </a:gs>
              <a:gs pos="88000">
                <a:srgbClr val="F29708"/>
              </a:gs>
              <a:gs pos="14000">
                <a:srgbClr val="FB8611"/>
              </a:gs>
              <a:gs pos="100000">
                <a:srgbClr val="FB8611">
                  <a:lumMod val="70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Museo 300" panose="02000000000000000000" pitchFamily="2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28" t="22184" r="29080" b="25759"/>
          <a:stretch/>
        </p:blipFill>
        <p:spPr>
          <a:xfrm>
            <a:off x="3794122" y="157457"/>
            <a:ext cx="1584176" cy="1304286"/>
          </a:xfrm>
          <a:prstGeom prst="rect">
            <a:avLst/>
          </a:prstGeom>
        </p:spPr>
      </p:pic>
      <p:sp>
        <p:nvSpPr>
          <p:cNvPr id="17" name="Title 16"/>
          <p:cNvSpPr>
            <a:spLocks noGrp="1"/>
          </p:cNvSpPr>
          <p:nvPr>
            <p:ph type="title" hasCustomPrompt="1"/>
          </p:nvPr>
        </p:nvSpPr>
        <p:spPr>
          <a:xfrm>
            <a:off x="457200" y="2112938"/>
            <a:ext cx="8229600" cy="752499"/>
          </a:xfrm>
          <a:prstGeom prst="rect">
            <a:avLst/>
          </a:prstGeom>
        </p:spPr>
        <p:txBody>
          <a:bodyPr/>
          <a:lstStyle>
            <a:lvl1pPr>
              <a:defRPr lang="en-GB" sz="8800" b="1" kern="1200" dirty="0">
                <a:solidFill>
                  <a:schemeClr val="bg1"/>
                </a:solidFill>
                <a:latin typeface="Museo 700" panose="02000000000000000000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Lesson Title</a:t>
            </a:r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 hasCustomPrompt="1"/>
          </p:nvPr>
        </p:nvSpPr>
        <p:spPr>
          <a:xfrm>
            <a:off x="899592" y="3882752"/>
            <a:ext cx="7466533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en-US" sz="4400" b="0" kern="1200" dirty="0" smtClean="0">
                <a:solidFill>
                  <a:srgbClr val="573201"/>
                </a:solidFill>
                <a:latin typeface="Museo 300" panose="020000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Unit Title</a:t>
            </a:r>
          </a:p>
        </p:txBody>
      </p:sp>
    </p:spTree>
    <p:extLst>
      <p:ext uri="{BB962C8B-B14F-4D97-AF65-F5344CB8AC3E}">
        <p14:creationId xmlns:p14="http://schemas.microsoft.com/office/powerpoint/2010/main" val="314923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1851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7413"/>
            <a:ext cx="8229600" cy="41659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37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17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0800000">
            <a:off x="-36512" y="707040"/>
            <a:ext cx="9195956" cy="57663"/>
          </a:xfrm>
          <a:prstGeom prst="rect">
            <a:avLst/>
          </a:prstGeom>
          <a:solidFill>
            <a:srgbClr val="BB43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Museo 300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 rot="10800000">
            <a:off x="-33453" y="-5083"/>
            <a:ext cx="9195956" cy="726562"/>
          </a:xfrm>
          <a:prstGeom prst="rect">
            <a:avLst/>
          </a:prstGeom>
          <a:gradFill flip="none" rotWithShape="0">
            <a:gsLst>
              <a:gs pos="88000">
                <a:srgbClr val="FF9900"/>
              </a:gs>
              <a:gs pos="14000">
                <a:srgbClr val="FF9900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latin typeface="Museo 300" panose="02000000000000000000" pitchFamily="2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64526" y="28487"/>
            <a:ext cx="4487944" cy="635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Museo 300" panose="02000000000000000000" pitchFamily="2" charset="0"/>
                <a:cs typeface="Arial" pitchFamily="34" charset="0"/>
              </a:rPr>
              <a:t>Understanding Computers</a:t>
            </a:r>
            <a:b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Museo 300" panose="02000000000000000000" pitchFamily="2" charset="0"/>
                <a:cs typeface="Arial" pitchFamily="34" charset="0"/>
              </a:rPr>
            </a:b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Museo 300" panose="02000000000000000000" pitchFamily="2" charset="0"/>
                <a:cs typeface="Arial" pitchFamily="34" charset="0"/>
              </a:rPr>
              <a:t>L4 – Binary Addition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useo 300" panose="02000000000000000000" pitchFamily="2" charset="0"/>
              <a:cs typeface="Arial" pitchFamily="34" charset="0"/>
            </a:endParaRPr>
          </a:p>
        </p:txBody>
      </p:sp>
      <p:pic>
        <p:nvPicPr>
          <p:cNvPr id="10" name="Picture 2" descr="C:\Users\Rob\Dropbox\KS3 Project\pg_online_logo\ai_eps\PG_Inverse_White_RH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88" y="105094"/>
            <a:ext cx="2426633" cy="54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06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dirty="0" smtClean="0"/>
              <a:t>Binary Addition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16760"/>
            <a:ext cx="6400800" cy="1752600"/>
          </a:xfrm>
        </p:spPr>
        <p:txBody>
          <a:bodyPr/>
          <a:lstStyle/>
          <a:p>
            <a:r>
              <a:rPr lang="en-GB" dirty="0" smtClean="0">
                <a:solidFill>
                  <a:srgbClr val="993A0F"/>
                </a:solidFill>
                <a:latin typeface="Museo 300" panose="02000000000000000000" pitchFamily="2" charset="0"/>
              </a:rPr>
              <a:t>Understanding Computers</a:t>
            </a:r>
            <a:endParaRPr lang="en-GB" dirty="0">
              <a:solidFill>
                <a:srgbClr val="993A0F"/>
              </a:solidFill>
              <a:latin typeface="Museo 300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522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Properties of Binary numbers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Quickly identifying a binary number with an </a:t>
            </a:r>
            <a:r>
              <a:rPr lang="en-GB" sz="4000" dirty="0"/>
              <a:t>Odd or </a:t>
            </a:r>
            <a:r>
              <a:rPr lang="en-GB" sz="4000" dirty="0" smtClean="0"/>
              <a:t>Even denary equivalent</a:t>
            </a:r>
          </a:p>
          <a:p>
            <a:pPr marL="457200" lvl="1" indent="0">
              <a:buNone/>
            </a:pPr>
            <a:endParaRPr lang="en-GB" sz="3600" dirty="0" smtClean="0"/>
          </a:p>
          <a:p>
            <a:r>
              <a:rPr lang="en-GB" sz="4000" dirty="0" smtClean="0"/>
              <a:t>Adding an extra zero to a binary pattern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17257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Identifying Odd or Even Patterns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Only the right hand Bit represents an </a:t>
            </a:r>
            <a:r>
              <a:rPr lang="en-GB" b="1" dirty="0" smtClean="0"/>
              <a:t>Odd</a:t>
            </a:r>
            <a:r>
              <a:rPr lang="en-GB" dirty="0" smtClean="0"/>
              <a:t> number – </a:t>
            </a:r>
            <a:r>
              <a:rPr lang="en-GB" b="1" dirty="0" smtClean="0"/>
              <a:t>1</a:t>
            </a:r>
            <a:r>
              <a:rPr lang="en-GB" dirty="0" smtClean="0"/>
              <a:t>. The rest represent even numbers – </a:t>
            </a:r>
            <a:r>
              <a:rPr lang="en-GB" b="1" dirty="0" smtClean="0"/>
              <a:t>2</a:t>
            </a:r>
            <a:r>
              <a:rPr lang="en-GB" dirty="0" smtClean="0"/>
              <a:t>, </a:t>
            </a:r>
            <a:r>
              <a:rPr lang="en-GB" b="1" dirty="0" smtClean="0"/>
              <a:t>4</a:t>
            </a:r>
            <a:r>
              <a:rPr lang="en-GB" dirty="0" smtClean="0"/>
              <a:t>, </a:t>
            </a:r>
            <a:r>
              <a:rPr lang="en-GB" b="1" dirty="0" smtClean="0"/>
              <a:t>8</a:t>
            </a:r>
            <a:r>
              <a:rPr lang="en-GB" dirty="0" smtClean="0"/>
              <a:t>, </a:t>
            </a:r>
            <a:r>
              <a:rPr lang="en-GB" b="1" dirty="0" smtClean="0"/>
              <a:t>16</a:t>
            </a:r>
            <a:r>
              <a:rPr lang="en-GB" dirty="0" smtClean="0"/>
              <a:t> and so on.</a:t>
            </a:r>
          </a:p>
          <a:p>
            <a:r>
              <a:rPr lang="en-GB" dirty="0" smtClean="0"/>
              <a:t>A </a:t>
            </a:r>
            <a:r>
              <a:rPr lang="en-GB" b="1" dirty="0" smtClean="0"/>
              <a:t>1</a:t>
            </a:r>
            <a:r>
              <a:rPr lang="en-GB" dirty="0" smtClean="0"/>
              <a:t> in the right hand bit means the pattern is an </a:t>
            </a:r>
            <a:r>
              <a:rPr lang="en-GB" b="1" dirty="0" smtClean="0"/>
              <a:t>Odd</a:t>
            </a:r>
            <a:r>
              <a:rPr lang="en-GB" dirty="0" smtClean="0"/>
              <a:t> number. A </a:t>
            </a:r>
            <a:r>
              <a:rPr lang="en-GB" b="1" dirty="0" smtClean="0"/>
              <a:t>0</a:t>
            </a:r>
            <a:r>
              <a:rPr lang="en-GB" dirty="0" smtClean="0"/>
              <a:t> says it is </a:t>
            </a:r>
            <a:r>
              <a:rPr lang="en-GB" b="1" dirty="0" smtClean="0"/>
              <a:t>Even</a:t>
            </a:r>
            <a:r>
              <a:rPr lang="en-GB" dirty="0" smtClean="0"/>
              <a:t>.</a:t>
            </a:r>
          </a:p>
          <a:p>
            <a:r>
              <a:rPr lang="en-GB" dirty="0" smtClean="0"/>
              <a:t> Which of the following are Odd or Even?</a:t>
            </a:r>
          </a:p>
          <a:p>
            <a:pPr lvl="1"/>
            <a:r>
              <a:rPr lang="en-GB" dirty="0" smtClean="0"/>
              <a:t>1001011</a:t>
            </a:r>
          </a:p>
          <a:p>
            <a:pPr lvl="1"/>
            <a:r>
              <a:rPr lang="en-GB" dirty="0" smtClean="0"/>
              <a:t>0011010</a:t>
            </a:r>
          </a:p>
          <a:p>
            <a:pPr lvl="1"/>
            <a:r>
              <a:rPr lang="en-GB" dirty="0" smtClean="0"/>
              <a:t>0110111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860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Adding an extra Zero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381"/>
            <a:ext cx="8507288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In the Denary system, an extra </a:t>
            </a:r>
            <a:r>
              <a:rPr lang="en-GB" b="1" dirty="0" smtClean="0">
                <a:solidFill>
                  <a:srgbClr val="FF0000"/>
                </a:solidFill>
              </a:rPr>
              <a:t>0</a:t>
            </a:r>
            <a:r>
              <a:rPr lang="en-GB" dirty="0" smtClean="0"/>
              <a:t> multiplies everything by 10. </a:t>
            </a:r>
          </a:p>
          <a:p>
            <a:pPr lvl="1"/>
            <a:r>
              <a:rPr lang="en-GB" dirty="0" smtClean="0"/>
              <a:t>5 becomes 5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  <a:r>
              <a:rPr lang="en-GB" dirty="0" smtClean="0"/>
              <a:t>, 17 becomes 17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</a:p>
          <a:p>
            <a:r>
              <a:rPr lang="en-GB" dirty="0" smtClean="0"/>
              <a:t>What happens in the Binary system?</a:t>
            </a:r>
          </a:p>
          <a:p>
            <a:pPr lvl="1"/>
            <a:r>
              <a:rPr lang="en-GB" dirty="0" smtClean="0"/>
              <a:t>1011 becomes 1011</a:t>
            </a:r>
            <a:r>
              <a:rPr lang="en-GB" dirty="0" smtClean="0">
                <a:solidFill>
                  <a:srgbClr val="FF0000"/>
                </a:solidFill>
              </a:rPr>
              <a:t>0</a:t>
            </a:r>
          </a:p>
          <a:p>
            <a:pPr lvl="1"/>
            <a:r>
              <a:rPr lang="en-GB" dirty="0" smtClean="0"/>
              <a:t>1011 </a:t>
            </a:r>
            <a:r>
              <a:rPr lang="en-GB" dirty="0" smtClean="0">
                <a:solidFill>
                  <a:srgbClr val="FF0000"/>
                </a:solidFill>
              </a:rPr>
              <a:t>(= 11) </a:t>
            </a:r>
            <a:r>
              <a:rPr lang="en-GB" dirty="0" smtClean="0"/>
              <a:t>becomes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1011</a:t>
            </a:r>
            <a:r>
              <a:rPr lang="en-GB" dirty="0" smtClean="0">
                <a:solidFill>
                  <a:srgbClr val="FF0000"/>
                </a:solidFill>
              </a:rPr>
              <a:t>0 (= 22)</a:t>
            </a:r>
          </a:p>
          <a:p>
            <a:r>
              <a:rPr lang="en-GB" dirty="0" smtClean="0">
                <a:solidFill>
                  <a:srgbClr val="964B00"/>
                </a:solidFill>
              </a:rPr>
              <a:t>Try 0101 and add a zero. What happens?</a:t>
            </a:r>
          </a:p>
          <a:p>
            <a:r>
              <a:rPr lang="en-GB" dirty="0" smtClean="0">
                <a:solidFill>
                  <a:srgbClr val="964B00"/>
                </a:solidFill>
              </a:rPr>
              <a:t>What happens when you add a zero on the left?</a:t>
            </a:r>
            <a:endParaRPr lang="en-GB" dirty="0">
              <a:solidFill>
                <a:srgbClr val="964B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3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Simple Denary Addition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2112943"/>
            <a:ext cx="4690865" cy="2972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Work Right to Left :</a:t>
            </a:r>
            <a:br>
              <a:rPr lang="en-GB" dirty="0" smtClean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Add the Units</a:t>
            </a:r>
            <a:endParaRPr lang="en-GB" b="1" dirty="0" smtClean="0">
              <a:solidFill>
                <a:srgbClr val="990099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If Over 9 = 0 </a:t>
            </a:r>
            <a:r>
              <a:rPr lang="en-GB" i="1" dirty="0">
                <a:solidFill>
                  <a:srgbClr val="FF0000"/>
                </a:solidFill>
              </a:rPr>
              <a:t>Carry</a:t>
            </a:r>
            <a:r>
              <a:rPr lang="en-GB" b="1" dirty="0" smtClean="0"/>
              <a:t> Tens</a:t>
            </a:r>
            <a:endParaRPr lang="en-GB" b="1" dirty="0" smtClean="0">
              <a:solidFill>
                <a:srgbClr val="990099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Add Tens</a:t>
            </a:r>
            <a:endParaRPr lang="en-GB" b="1" dirty="0" smtClean="0">
              <a:solidFill>
                <a:srgbClr val="990099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5476963" y="2163312"/>
            <a:ext cx="2623429" cy="2993880"/>
            <a:chOff x="4572000" y="2276872"/>
            <a:chExt cx="2623429" cy="2993880"/>
          </a:xfrm>
        </p:grpSpPr>
        <p:grpSp>
          <p:nvGrpSpPr>
            <p:cNvPr id="16" name="Group 15"/>
            <p:cNvGrpSpPr/>
            <p:nvPr/>
          </p:nvGrpSpPr>
          <p:grpSpPr>
            <a:xfrm>
              <a:off x="4572000" y="2276872"/>
              <a:ext cx="2623429" cy="2993880"/>
              <a:chOff x="4499992" y="2132856"/>
              <a:chExt cx="2623429" cy="299388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499992" y="2132858"/>
                <a:ext cx="2623429" cy="299387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4716016" y="2132856"/>
                <a:ext cx="2245655" cy="2993879"/>
                <a:chOff x="4644008" y="2613198"/>
                <a:chExt cx="2417060" cy="3222395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5718523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6196798" y="3310734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4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6862237" y="3310734"/>
                  <a:ext cx="198831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5718523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6196798" y="4110171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7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862237" y="4110171"/>
                  <a:ext cx="198831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5699545" y="494116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3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6196798" y="494116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6862237" y="494116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766665" y="4110171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+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766665" y="4941168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=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258732" y="4777988"/>
                  <a:ext cx="147560" cy="4179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5703886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5361575" y="494116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4644008" y="4860818"/>
                  <a:ext cx="2342706" cy="0"/>
                </a:xfrm>
                <a:prstGeom prst="line">
                  <a:avLst/>
                </a:prstGeom>
                <a:ln w="285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5189145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5699545" y="2613199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5361575" y="261319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</p:grpSp>
        </p:grpSp>
        <p:cxnSp>
          <p:nvCxnSpPr>
            <p:cNvPr id="42" name="Straight Arrow Connector 41"/>
            <p:cNvCxnSpPr/>
            <p:nvPr/>
          </p:nvCxnSpPr>
          <p:spPr>
            <a:xfrm flipH="1" flipV="1">
              <a:off x="607267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9932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Binary Arithmetic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1141587"/>
          </a:xfrm>
        </p:spPr>
        <p:txBody>
          <a:bodyPr/>
          <a:lstStyle/>
          <a:p>
            <a:r>
              <a:rPr lang="en-GB" dirty="0" smtClean="0"/>
              <a:t>How can you add one binary number to another?</a:t>
            </a:r>
            <a:endParaRPr lang="en-GB" dirty="0"/>
          </a:p>
        </p:txBody>
      </p:sp>
      <p:grpSp>
        <p:nvGrpSpPr>
          <p:cNvPr id="35" name="Group 34"/>
          <p:cNvGrpSpPr/>
          <p:nvPr/>
        </p:nvGrpSpPr>
        <p:grpSpPr>
          <a:xfrm>
            <a:off x="2483768" y="3096038"/>
            <a:ext cx="4282706" cy="4725450"/>
            <a:chOff x="4788023" y="2276872"/>
            <a:chExt cx="3719895" cy="4104456"/>
          </a:xfrm>
        </p:grpSpPr>
        <p:grpSp>
          <p:nvGrpSpPr>
            <p:cNvPr id="36" name="Group 35"/>
            <p:cNvGrpSpPr/>
            <p:nvPr/>
          </p:nvGrpSpPr>
          <p:grpSpPr>
            <a:xfrm>
              <a:off x="4788023" y="2276872"/>
              <a:ext cx="3719895" cy="4104456"/>
              <a:chOff x="4716015" y="2132856"/>
              <a:chExt cx="3719895" cy="4104456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4716015" y="2132856"/>
                <a:ext cx="3719895" cy="2993879"/>
                <a:chOff x="4644008" y="2613198"/>
                <a:chExt cx="4003826" cy="3222395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5718523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6215775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6713027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7210279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50" name="Rectangle 49"/>
                <p:cNvSpPr/>
                <p:nvPr/>
              </p:nvSpPr>
              <p:spPr>
                <a:xfrm>
                  <a:off x="5718523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1" name="Rectangle 50"/>
                <p:cNvSpPr/>
                <p:nvPr/>
              </p:nvSpPr>
              <p:spPr>
                <a:xfrm>
                  <a:off x="6265801" y="4110171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2" name="Rectangle 51"/>
                <p:cNvSpPr/>
                <p:nvPr/>
              </p:nvSpPr>
              <p:spPr>
                <a:xfrm>
                  <a:off x="6713027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3" name="Rectangle 52"/>
                <p:cNvSpPr/>
                <p:nvPr/>
              </p:nvSpPr>
              <p:spPr>
                <a:xfrm>
                  <a:off x="7210279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5768549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6265801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6763053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7260305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58" name="Rectangle 57"/>
                <p:cNvSpPr/>
                <p:nvPr/>
              </p:nvSpPr>
              <p:spPr>
                <a:xfrm>
                  <a:off x="4766665" y="4110171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+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4766665" y="4941168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=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6258732" y="4777988"/>
                  <a:ext cx="147560" cy="4179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5703886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2" name="Rectangle 61"/>
                <p:cNvSpPr/>
                <p:nvPr/>
              </p:nvSpPr>
              <p:spPr>
                <a:xfrm>
                  <a:off x="5262390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4644008" y="4860818"/>
                  <a:ext cx="3168352" cy="0"/>
                </a:xfrm>
                <a:prstGeom prst="line">
                  <a:avLst/>
                </a:prstGeom>
                <a:ln w="285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Rectangle 63"/>
                <p:cNvSpPr/>
                <p:nvPr/>
              </p:nvSpPr>
              <p:spPr>
                <a:xfrm>
                  <a:off x="5189145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5" name="Rectangle 64"/>
                <p:cNvSpPr/>
                <p:nvPr/>
              </p:nvSpPr>
              <p:spPr>
                <a:xfrm>
                  <a:off x="8449003" y="3310734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srgbClr val="990099"/>
                    </a:solidFill>
                    <a:latin typeface="Calibri"/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8449004" y="4110171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dirty="0">
                    <a:solidFill>
                      <a:srgbClr val="990099"/>
                    </a:solidFill>
                    <a:latin typeface="Calibri"/>
                  </a:endParaRP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8449002" y="4941168"/>
                  <a:ext cx="19883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4800" b="1" dirty="0">
                    <a:solidFill>
                      <a:srgbClr val="990099"/>
                    </a:solidFill>
                    <a:latin typeface="Calibri"/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5699545" y="2613199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5193387" y="261319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7100624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661756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191345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724692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272994" y="6144914"/>
                <a:ext cx="461665" cy="92398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endParaRPr lang="en-GB" sz="1800" i="1" dirty="0">
                  <a:latin typeface="+mn-lt"/>
                </a:endParaRPr>
              </a:p>
            </p:txBody>
          </p:sp>
        </p:grpSp>
        <p:cxnSp>
          <p:nvCxnSpPr>
            <p:cNvPr id="37" name="Straight Arrow Connector 36"/>
            <p:cNvCxnSpPr/>
            <p:nvPr/>
          </p:nvCxnSpPr>
          <p:spPr>
            <a:xfrm flipH="1" flipV="1">
              <a:off x="607267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 flipV="1">
              <a:off x="559928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855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Rules of Binary Addition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927373"/>
            <a:ext cx="4042793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Work Right to Left and apply these simple rules:</a:t>
            </a:r>
            <a:br>
              <a:rPr lang="en-GB" dirty="0" smtClean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0 + 0 = </a:t>
            </a:r>
            <a:r>
              <a:rPr lang="en-GB" b="1" dirty="0" smtClean="0">
                <a:solidFill>
                  <a:srgbClr val="D06D00"/>
                </a:solidFill>
              </a:rPr>
              <a:t>0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0 + 1 = </a:t>
            </a:r>
            <a:r>
              <a:rPr lang="en-GB" b="1" dirty="0" smtClean="0">
                <a:solidFill>
                  <a:srgbClr val="D06D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 + 0 = </a:t>
            </a:r>
            <a:r>
              <a:rPr lang="en-GB" b="1" dirty="0" smtClean="0">
                <a:solidFill>
                  <a:srgbClr val="D06D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 + 1 = </a:t>
            </a:r>
            <a:r>
              <a:rPr lang="en-GB" b="1" dirty="0" smtClean="0">
                <a:solidFill>
                  <a:srgbClr val="D06D00"/>
                </a:solidFill>
              </a:rPr>
              <a:t>0</a:t>
            </a:r>
            <a:r>
              <a:rPr lang="en-GB" b="1" dirty="0" smtClean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Carry </a:t>
            </a:r>
            <a:r>
              <a:rPr lang="en-GB" b="1" i="1" dirty="0" smtClean="0">
                <a:solidFill>
                  <a:srgbClr val="FF0000"/>
                </a:solidFill>
              </a:rPr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 + 1 + 1 = </a:t>
            </a:r>
            <a:r>
              <a:rPr lang="en-GB" b="1" dirty="0" smtClean="0">
                <a:solidFill>
                  <a:srgbClr val="D06D00"/>
                </a:solidFill>
              </a:rPr>
              <a:t>1</a:t>
            </a:r>
            <a:r>
              <a:rPr lang="en-GB" b="1" dirty="0" smtClean="0"/>
              <a:t> </a:t>
            </a:r>
            <a:r>
              <a:rPr lang="en-GB" i="1" dirty="0" smtClean="0">
                <a:solidFill>
                  <a:srgbClr val="FF0000"/>
                </a:solidFill>
              </a:rPr>
              <a:t>Carry</a:t>
            </a:r>
            <a:r>
              <a:rPr lang="en-GB" b="1" dirty="0" smtClean="0">
                <a:solidFill>
                  <a:srgbClr val="FF0000"/>
                </a:solidFill>
              </a:rPr>
              <a:t> 1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572000" y="1916832"/>
            <a:ext cx="4320480" cy="4392488"/>
            <a:chOff x="4572000" y="2276872"/>
            <a:chExt cx="4320480" cy="4392488"/>
          </a:xfrm>
        </p:grpSpPr>
        <p:grpSp>
          <p:nvGrpSpPr>
            <p:cNvPr id="16" name="Group 15"/>
            <p:cNvGrpSpPr/>
            <p:nvPr/>
          </p:nvGrpSpPr>
          <p:grpSpPr>
            <a:xfrm>
              <a:off x="4572000" y="2276872"/>
              <a:ext cx="4320480" cy="4392488"/>
              <a:chOff x="4499992" y="2132856"/>
              <a:chExt cx="4320480" cy="4392488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4499992" y="2132857"/>
                <a:ext cx="4320480" cy="439248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4716015" y="2132856"/>
                <a:ext cx="4032449" cy="2993879"/>
                <a:chOff x="4644008" y="2613198"/>
                <a:chExt cx="4340236" cy="3222395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5718523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6215775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6713027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7210279" y="3310734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5718523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6265801" y="4110171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6713027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4" name="Rectangle 13"/>
                <p:cNvSpPr/>
                <p:nvPr/>
              </p:nvSpPr>
              <p:spPr>
                <a:xfrm>
                  <a:off x="7210279" y="4110171"/>
                  <a:ext cx="497252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5768549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6265801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6763053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7260305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>
                      <a:solidFill>
                        <a:prstClr val="black"/>
                      </a:solidFill>
                      <a:latin typeface="Calibri"/>
                    </a:rPr>
                    <a:t>0</a:t>
                  </a: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766665" y="4110171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+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766665" y="4941168"/>
                  <a:ext cx="445699" cy="830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prstClr val="black"/>
                      </a:solidFill>
                      <a:latin typeface="Calibri"/>
                    </a:rPr>
                    <a:t>=</a:t>
                  </a:r>
                  <a:endParaRPr lang="en-GB" sz="4800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6258732" y="4777988"/>
                  <a:ext cx="147560" cy="41794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5703886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5262390" y="4941168"/>
                  <a:ext cx="397199" cy="66379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prstClr val="black"/>
                      </a:solidFill>
                      <a:latin typeface="Calibri"/>
                    </a:rPr>
                    <a:t>1</a:t>
                  </a:r>
                  <a:endParaRPr lang="en-GB" sz="4800" b="1" dirty="0"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4644008" y="4860818"/>
                  <a:ext cx="3168352" cy="0"/>
                </a:xfrm>
                <a:prstGeom prst="line">
                  <a:avLst/>
                </a:prstGeom>
                <a:ln w="28575">
                  <a:solidFill>
                    <a:schemeClr val="accent6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5189145" y="4777988"/>
                  <a:ext cx="198831" cy="5631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endParaRPr lang="en-GB" sz="2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8112593" y="3310734"/>
                  <a:ext cx="87165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D06D00"/>
                      </a:solidFill>
                      <a:latin typeface="Calibri"/>
                    </a:rPr>
                    <a:t>14</a:t>
                  </a:r>
                  <a:endParaRPr lang="en-GB" sz="4800" dirty="0">
                    <a:solidFill>
                      <a:srgbClr val="D06D00"/>
                    </a:solidFill>
                    <a:latin typeface="Calibri"/>
                  </a:endParaRP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8112594" y="4110171"/>
                  <a:ext cx="87165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D06D00"/>
                      </a:solidFill>
                      <a:latin typeface="Calibri"/>
                    </a:rPr>
                    <a:t>12</a:t>
                  </a:r>
                  <a:endParaRPr lang="en-GB" sz="4800" dirty="0">
                    <a:solidFill>
                      <a:srgbClr val="D06D00"/>
                    </a:solidFill>
                    <a:latin typeface="Calibri"/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8112593" y="4941168"/>
                  <a:ext cx="871650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b="1" dirty="0" smtClean="0">
                      <a:solidFill>
                        <a:srgbClr val="D06D00"/>
                      </a:solidFill>
                      <a:latin typeface="Calibri"/>
                    </a:rPr>
                    <a:t>26</a:t>
                  </a:r>
                  <a:endParaRPr lang="en-GB" sz="4800" b="1" dirty="0">
                    <a:solidFill>
                      <a:srgbClr val="D06D00"/>
                    </a:solidFill>
                    <a:latin typeface="Calibri"/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5699545" y="2613199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5193387" y="2613198"/>
                  <a:ext cx="535206" cy="89442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/>
                  <a:r>
                    <a:rPr lang="en-GB" sz="4800" dirty="0" smtClean="0">
                      <a:solidFill>
                        <a:srgbClr val="FF0000"/>
                      </a:solidFill>
                      <a:latin typeface="Calibri"/>
                    </a:rPr>
                    <a:t>1</a:t>
                  </a:r>
                  <a:endParaRPr lang="en-GB" sz="4800" dirty="0">
                    <a:solidFill>
                      <a:srgbClr val="FF0000"/>
                    </a:solidFill>
                    <a:latin typeface="Calibri"/>
                  </a:endParaRPr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7100624" y="5567898"/>
                <a:ext cx="461665" cy="669414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1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6661756" y="5147911"/>
                <a:ext cx="461665" cy="1089401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</a:t>
                </a:r>
                <a:r>
                  <a:rPr lang="en-GB" sz="1800" i="1" dirty="0" smtClean="0">
                    <a:latin typeface="+mn-lt"/>
                  </a:rPr>
                  <a:t>2 or 3</a:t>
                </a:r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191345" y="5567898"/>
                <a:ext cx="461665" cy="669414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</a:t>
                </a:r>
                <a:r>
                  <a:rPr lang="en-GB" sz="1800" i="1" dirty="0" smtClean="0">
                    <a:latin typeface="+mn-lt"/>
                  </a:rPr>
                  <a:t>4</a:t>
                </a:r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724692" y="5567898"/>
                <a:ext cx="461665" cy="669414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>
                    <a:latin typeface="+mn-lt"/>
                  </a:rPr>
                  <a:t>Rule </a:t>
                </a:r>
                <a:r>
                  <a:rPr lang="en-GB" sz="1800" i="1" dirty="0" smtClean="0">
                    <a:latin typeface="+mn-lt"/>
                  </a:rPr>
                  <a:t>5</a:t>
                </a:r>
                <a:endParaRPr lang="en-GB" sz="1800" i="1" dirty="0">
                  <a:latin typeface="+mn-lt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5272994" y="5337450"/>
                <a:ext cx="461665" cy="899862"/>
              </a:xfrm>
              <a:prstGeom prst="rect">
                <a:avLst/>
              </a:prstGeom>
              <a:noFill/>
            </p:spPr>
            <p:txBody>
              <a:bodyPr vert="vert270" wrap="none" rtlCol="0">
                <a:spAutoFit/>
              </a:bodyPr>
              <a:lstStyle/>
              <a:p>
                <a:r>
                  <a:rPr lang="en-GB" sz="1800" i="1" dirty="0" smtClean="0">
                    <a:latin typeface="+mn-lt"/>
                  </a:rPr>
                  <a:t>Carry Bit</a:t>
                </a:r>
                <a:endParaRPr lang="en-GB" sz="1800" i="1" dirty="0">
                  <a:latin typeface="+mn-lt"/>
                </a:endParaRPr>
              </a:p>
            </p:txBody>
          </p:sp>
        </p:grpSp>
        <p:cxnSp>
          <p:nvCxnSpPr>
            <p:cNvPr id="42" name="Straight Arrow Connector 41"/>
            <p:cNvCxnSpPr/>
            <p:nvPr/>
          </p:nvCxnSpPr>
          <p:spPr>
            <a:xfrm flipH="1" flipV="1">
              <a:off x="607267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H="1" flipV="1">
              <a:off x="5599280" y="3023776"/>
              <a:ext cx="355019" cy="1557352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237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GOnline PP Gu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PGOnline PP Guide Template</Template>
  <TotalTime>7</TotalTime>
  <Words>254</Words>
  <Application>Microsoft Office PowerPoint</Application>
  <PresentationFormat>On-screen Show (4:3)</PresentationFormat>
  <Paragraphs>86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Museo 700</vt:lpstr>
      <vt:lpstr>Calibri</vt:lpstr>
      <vt:lpstr>Museo 300</vt:lpstr>
      <vt:lpstr>PGOnline PP Guide Template</vt:lpstr>
      <vt:lpstr>Binary Addition</vt:lpstr>
      <vt:lpstr>Properties of Binary numbers</vt:lpstr>
      <vt:lpstr>Identifying Odd or Even Patterns</vt:lpstr>
      <vt:lpstr>Adding an extra Zero</vt:lpstr>
      <vt:lpstr>Simple Denary Addition</vt:lpstr>
      <vt:lpstr>Binary Arithmetic</vt:lpstr>
      <vt:lpstr>The Rules of Binary Addition</vt:lpstr>
    </vt:vector>
  </TitlesOfParts>
  <Company>PG Online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Addition</dc:title>
  <dc:creator>Rob Heathcote</dc:creator>
  <cp:lastModifiedBy>Rob Heathcote</cp:lastModifiedBy>
  <cp:revision>3</cp:revision>
  <dcterms:created xsi:type="dcterms:W3CDTF">2013-10-21T22:09:43Z</dcterms:created>
  <dcterms:modified xsi:type="dcterms:W3CDTF">2013-10-22T21:27:52Z</dcterms:modified>
</cp:coreProperties>
</file>