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useo 700" panose="02000000000000000000" charset="0"/>
      <p:bold r:id="rId17"/>
    </p:embeddedFont>
    <p:embeddedFont>
      <p:font typeface="Museo 300" panose="02000000000000000000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A83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5BCD3-2E2A-40BC-B279-CF5654F8F95B}" type="datetimeFigureOut">
              <a:rPr lang="en-GB" smtClean="0"/>
              <a:t>26/10/2014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FF80A-6AD5-4238-8916-99E71429B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5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57B972E-BB06-4655-944F-F1B7F45B9243}" type="slidenum">
              <a:rPr lang="en-GB"/>
              <a:pPr eaLnBrk="1" hangingPunct="1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57B972E-BB06-4655-944F-F1B7F45B9243}" type="slidenum">
              <a:rPr lang="en-GB"/>
              <a:pPr eaLnBrk="1" hangingPunct="1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005090B-E999-40B6-B015-F792A4A376D8}" type="slidenum">
              <a:rPr lang="en-GB"/>
              <a:pPr eaLnBrk="1" hangingPunct="1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61B1132-86ED-4AD9-942C-57448BA89EAC}" type="slidenum">
              <a:rPr lang="en-GB"/>
              <a:pPr eaLnBrk="1" hangingPunct="1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61B1132-86ED-4AD9-942C-57448BA89EAC}" type="slidenum">
              <a:rPr lang="en-GB"/>
              <a:pPr eaLnBrk="1" hangingPunct="1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61B1132-86ED-4AD9-942C-57448BA89EAC}" type="slidenum">
              <a:rPr lang="en-GB"/>
              <a:pPr eaLnBrk="1" hangingPunct="1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61B1132-86ED-4AD9-942C-57448BA89EAC}" type="slidenum">
              <a:rPr lang="en-GB"/>
              <a:pPr eaLnBrk="1" hangingPunct="1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2ADAD6E-7A7E-47A9-A9B9-A8202CC3E40A}" type="slidenum">
              <a:rPr lang="en-GB"/>
              <a:pPr eaLnBrk="1" hangingPunct="1"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059" y="1662253"/>
            <a:ext cx="9144000" cy="103820"/>
          </a:xfrm>
          <a:prstGeom prst="rect">
            <a:avLst/>
          </a:prstGeom>
          <a:solidFill>
            <a:srgbClr val="BB4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seo 300" panose="02000000000000000000" pitchFamily="2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8"/>
            <a:ext cx="9144000" cy="4464496"/>
          </a:xfrm>
          <a:prstGeom prst="rect">
            <a:avLst/>
          </a:prstGeom>
          <a:gradFill>
            <a:gsLst>
              <a:gs pos="0">
                <a:srgbClr val="FB8611">
                  <a:lumMod val="70000"/>
                </a:srgbClr>
              </a:gs>
              <a:gs pos="88000">
                <a:srgbClr val="F29708"/>
              </a:gs>
              <a:gs pos="14000">
                <a:srgbClr val="FB8611"/>
              </a:gs>
              <a:gs pos="100000">
                <a:srgbClr val="FB8611">
                  <a:lumMod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seo 300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8" t="22184" r="29080" b="25759"/>
          <a:stretch/>
        </p:blipFill>
        <p:spPr>
          <a:xfrm>
            <a:off x="3794122" y="157457"/>
            <a:ext cx="1584176" cy="1304286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457200" y="2112938"/>
            <a:ext cx="8229600" cy="752499"/>
          </a:xfrm>
          <a:prstGeom prst="rect">
            <a:avLst/>
          </a:prstGeom>
        </p:spPr>
        <p:txBody>
          <a:bodyPr/>
          <a:lstStyle>
            <a:lvl1pPr>
              <a:defRPr lang="en-GB" sz="8800" b="1" kern="1200" dirty="0">
                <a:solidFill>
                  <a:schemeClr val="bg1"/>
                </a:solidFill>
                <a:latin typeface="Museo 700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Lesson Title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99592" y="3882752"/>
            <a:ext cx="746653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400" b="0" kern="1200" dirty="0" smtClean="0">
                <a:solidFill>
                  <a:srgbClr val="573201"/>
                </a:solidFill>
                <a:latin typeface="Museo 300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314923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1851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1659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37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17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-36512" y="707040"/>
            <a:ext cx="9195956" cy="57663"/>
          </a:xfrm>
          <a:prstGeom prst="rect">
            <a:avLst/>
          </a:prstGeom>
          <a:solidFill>
            <a:srgbClr val="BB4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Museo 300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10800000">
            <a:off x="-33453" y="-5083"/>
            <a:ext cx="9195956" cy="726562"/>
          </a:xfrm>
          <a:prstGeom prst="rect">
            <a:avLst/>
          </a:prstGeom>
          <a:gradFill flip="none" rotWithShape="0">
            <a:gsLst>
              <a:gs pos="88000">
                <a:srgbClr val="FF9900"/>
              </a:gs>
              <a:gs pos="14000">
                <a:srgbClr val="FF990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Museo 300" panose="02000000000000000000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64526" y="28487"/>
            <a:ext cx="4487944" cy="63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useo 300" panose="02000000000000000000" pitchFamily="2" charset="0"/>
                <a:cs typeface="Arial" pitchFamily="34" charset="0"/>
              </a:rPr>
              <a:t>Understanding Computers</a:t>
            </a:r>
            <a:b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useo 300" panose="02000000000000000000" pitchFamily="2" charset="0"/>
                <a:cs typeface="Arial" pitchFamily="34" charset="0"/>
              </a:rPr>
            </a:b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useo 300" panose="02000000000000000000" pitchFamily="2" charset="0"/>
                <a:cs typeface="Arial" pitchFamily="34" charset="0"/>
              </a:rPr>
              <a:t>L2 – The CPU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useo 300" panose="02000000000000000000" pitchFamily="2" charset="0"/>
              <a:cs typeface="Arial" pitchFamily="34" charset="0"/>
            </a:endParaRPr>
          </a:p>
        </p:txBody>
      </p:sp>
      <p:pic>
        <p:nvPicPr>
          <p:cNvPr id="10" name="Picture 2" descr="C:\Users\Rob\Dropbox\KS3 Project\pg_online_logo\ai_eps\PG_Inverse_White_R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8" y="105094"/>
            <a:ext cx="2426633" cy="5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6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://www.google.co.uk/url?sa=i&amp;rct=j&amp;q=&amp;esrc=s&amp;frm=1&amp;source=images&amp;cd=&amp;cad=rja&amp;docid=Vmn9pK5TdxNzjM&amp;tbnid=wXFahVFf324UxM:&amp;ved=0CAUQjRw&amp;url=http://tuffcomputercompany.com/blog/?p=46&amp;ei=xgUBUtP5Iaiq0QXHi4HoCQ&amp;bvm=bv.50310824,d.d2k&amp;psig=AFQjCNGJfjm061uDRcZ2FvKKuoBtQc_XYQ&amp;ust=137588511854206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z="6600" dirty="0" smtClean="0"/>
              <a:t>The Central Processing Unit (CPU)</a:t>
            </a: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913656"/>
          </a:xfrm>
        </p:spPr>
        <p:txBody>
          <a:bodyPr/>
          <a:lstStyle/>
          <a:p>
            <a:r>
              <a:rPr lang="en-GB" dirty="0">
                <a:solidFill>
                  <a:srgbClr val="993A0F"/>
                </a:solidFill>
                <a:latin typeface="Museo 300" panose="02000000000000000000" pitchFamily="2" charset="0"/>
              </a:rPr>
              <a:t>Understanding Computers</a:t>
            </a:r>
          </a:p>
        </p:txBody>
      </p:sp>
    </p:spTree>
    <p:extLst>
      <p:ext uri="{BB962C8B-B14F-4D97-AF65-F5344CB8AC3E}">
        <p14:creationId xmlns:p14="http://schemas.microsoft.com/office/powerpoint/2010/main" val="27105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Plenary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memory?</a:t>
            </a:r>
          </a:p>
          <a:p>
            <a:r>
              <a:rPr lang="en-GB" dirty="0" smtClean="0"/>
              <a:t>What is the difference between a hard disk and memory?</a:t>
            </a:r>
          </a:p>
          <a:p>
            <a:r>
              <a:rPr lang="en-GB" dirty="0" smtClean="0"/>
              <a:t>What is a processor?</a:t>
            </a:r>
          </a:p>
        </p:txBody>
      </p:sp>
    </p:spTree>
    <p:extLst>
      <p:ext uri="{BB962C8B-B14F-4D97-AF65-F5344CB8AC3E}">
        <p14:creationId xmlns:p14="http://schemas.microsoft.com/office/powerpoint/2010/main" val="254411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b="1" dirty="0" smtClean="0"/>
              <a:t>Learning Objectives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Draw a block diagram of the main components of a computer: input, processor, output and storage.</a:t>
            </a:r>
          </a:p>
          <a:p>
            <a:r>
              <a:rPr lang="en-GB" smtClean="0"/>
              <a:t>Name </a:t>
            </a:r>
            <a:r>
              <a:rPr lang="en-GB" dirty="0" smtClean="0"/>
              <a:t>the three stages in the Fetch Execute Cycle</a:t>
            </a:r>
          </a:p>
          <a:p>
            <a:r>
              <a:rPr lang="en-GB" dirty="0" smtClean="0"/>
              <a:t>Define Hz, MHz and GHz and state how these relate to the speed of the processor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4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b="1" dirty="0" smtClean="0"/>
              <a:t>What are these Components?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smtClean="0"/>
              <a:t>	</a:t>
            </a:r>
            <a:endParaRPr lang="en-GB" smtClean="0">
              <a:solidFill>
                <a:srgbClr val="FF0000"/>
              </a:solidFill>
            </a:endParaRPr>
          </a:p>
        </p:txBody>
      </p:sp>
      <p:pic>
        <p:nvPicPr>
          <p:cNvPr id="3077" name="Picture 7" descr="http://t2.gstatic.com/images?q=tbn:ANd9GcR2xwwar_yx9UyJzhhebYf4d89rhqRBQLR6Htn2AslHb7Sp2rTG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1556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019" y="1994148"/>
            <a:ext cx="21431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92" b="99490" l="0" r="98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50" y="2052885"/>
            <a:ext cx="2465326" cy="188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5143" r="96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0" y="1484784"/>
            <a:ext cx="3357791" cy="335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67" b="95467" l="5600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3976048"/>
            <a:ext cx="2737123" cy="233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10" b="87262" l="5762" r="961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0" y="4293096"/>
            <a:ext cx="3400114" cy="226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http://tuffcomputercompany.com/blog/wp-content/uploads/2011/11/hard-drive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00" b="90667" l="4667" r="95667">
                        <a14:foregroundMark x1="36000" y1="54333" x2="36000" y2="5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06" y="3717032"/>
            <a:ext cx="2777178" cy="277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Components of a Computer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11560" y="2424830"/>
            <a:ext cx="7911023" cy="3164409"/>
            <a:chOff x="899592" y="1988840"/>
            <a:chExt cx="6480720" cy="2592288"/>
          </a:xfrm>
        </p:grpSpPr>
        <p:sp>
          <p:nvSpPr>
            <p:cNvPr id="3" name="Rectangle 2"/>
            <p:cNvSpPr/>
            <p:nvPr/>
          </p:nvSpPr>
          <p:spPr>
            <a:xfrm>
              <a:off x="2987824" y="1988840"/>
              <a:ext cx="2088232" cy="25922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/>
                <a:t>Central Processing Unit </a:t>
              </a:r>
            </a:p>
            <a:p>
              <a:pPr algn="ctr"/>
              <a:r>
                <a:rPr lang="en-GB" sz="4000" dirty="0" smtClean="0"/>
                <a:t>(CPU)</a:t>
              </a:r>
              <a:endParaRPr lang="en-GB" sz="1400" dirty="0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899592" y="2348880"/>
              <a:ext cx="1248047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Input</a:t>
              </a:r>
              <a:endParaRPr lang="en-GB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99592" y="3573016"/>
              <a:ext cx="1248047" cy="576064"/>
            </a:xfrm>
            <a:prstGeom prst="roundRect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Output</a:t>
              </a:r>
              <a:endParaRPr lang="en-GB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940152" y="3114501"/>
              <a:ext cx="1440160" cy="132261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Main Memory</a:t>
              </a:r>
              <a:endParaRPr lang="en-GB" dirty="0"/>
            </a:p>
          </p:txBody>
        </p:sp>
        <p:cxnSp>
          <p:nvCxnSpPr>
            <p:cNvPr id="5" name="Straight Arrow Connector 4"/>
            <p:cNvCxnSpPr>
              <a:stCxn id="2" idx="3"/>
            </p:cNvCxnSpPr>
            <p:nvPr/>
          </p:nvCxnSpPr>
          <p:spPr>
            <a:xfrm>
              <a:off x="2147639" y="2636912"/>
              <a:ext cx="840184" cy="0"/>
            </a:xfrm>
            <a:prstGeom prst="straightConnector1">
              <a:avLst/>
            </a:prstGeom>
            <a:ln w="63500">
              <a:solidFill>
                <a:srgbClr val="A83B1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6" idx="3"/>
            </p:cNvCxnSpPr>
            <p:nvPr/>
          </p:nvCxnSpPr>
          <p:spPr>
            <a:xfrm flipH="1">
              <a:off x="2147639" y="3861048"/>
              <a:ext cx="840185" cy="0"/>
            </a:xfrm>
            <a:prstGeom prst="straightConnector1">
              <a:avLst/>
            </a:prstGeom>
            <a:ln w="63500">
              <a:solidFill>
                <a:srgbClr val="CC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087814" y="3578315"/>
              <a:ext cx="840185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076056" y="3892624"/>
              <a:ext cx="840185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5940152" y="2249441"/>
              <a:ext cx="1440160" cy="675504"/>
            </a:xfrm>
            <a:prstGeom prst="roundRect">
              <a:avLst/>
            </a:prstGeom>
            <a:solidFill>
              <a:srgbClr val="A83B1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</a:rPr>
                <a:t>Storage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087814" y="2457523"/>
              <a:ext cx="840185" cy="0"/>
            </a:xfrm>
            <a:prstGeom prst="straightConnector1">
              <a:avLst/>
            </a:prstGeom>
            <a:ln w="63500">
              <a:solidFill>
                <a:srgbClr val="A83B1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5073476" y="2693479"/>
              <a:ext cx="840185" cy="0"/>
            </a:xfrm>
            <a:prstGeom prst="straightConnector1">
              <a:avLst/>
            </a:prstGeom>
            <a:ln w="63500">
              <a:solidFill>
                <a:srgbClr val="A83B1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8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961851"/>
            <a:ext cx="8507288" cy="1143000"/>
          </a:xfrm>
        </p:spPr>
        <p:txBody>
          <a:bodyPr/>
          <a:lstStyle/>
          <a:p>
            <a:r>
              <a:rPr lang="en-GB" b="1" dirty="0" smtClean="0"/>
              <a:t>Fetch – Decode – Execute Cycle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7" y="2287588"/>
            <a:ext cx="7500325" cy="4165600"/>
          </a:xfrm>
        </p:spPr>
      </p:pic>
    </p:spTree>
    <p:extLst>
      <p:ext uri="{BB962C8B-B14F-4D97-AF65-F5344CB8AC3E}">
        <p14:creationId xmlns:p14="http://schemas.microsoft.com/office/powerpoint/2010/main" val="1557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en-GB" b="1" dirty="0" smtClean="0"/>
              <a:t>Fetch – Decode – Execute Cycle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Computer has a list of instructions in memory to carry out.</a:t>
            </a:r>
          </a:p>
          <a:p>
            <a:r>
              <a:rPr lang="en-GB" dirty="0" smtClean="0"/>
              <a:t>CPU </a:t>
            </a:r>
            <a:r>
              <a:rPr lang="en-GB" b="1" dirty="0" smtClean="0">
                <a:solidFill>
                  <a:srgbClr val="CC9900"/>
                </a:solidFill>
              </a:rPr>
              <a:t>Fetches</a:t>
            </a:r>
            <a:r>
              <a:rPr lang="en-GB" dirty="0" smtClean="0">
                <a:solidFill>
                  <a:srgbClr val="CC9900"/>
                </a:solidFill>
              </a:rPr>
              <a:t> </a:t>
            </a:r>
            <a:r>
              <a:rPr lang="en-GB" dirty="0" smtClean="0"/>
              <a:t>top instruction from the list</a:t>
            </a:r>
          </a:p>
          <a:p>
            <a:r>
              <a:rPr lang="en-GB" dirty="0" smtClean="0"/>
              <a:t>Instructions is passed to </a:t>
            </a:r>
            <a:r>
              <a:rPr lang="en-GB" b="1" dirty="0" smtClean="0">
                <a:solidFill>
                  <a:srgbClr val="CC9900"/>
                </a:solidFill>
              </a:rPr>
              <a:t>Decoder</a:t>
            </a:r>
            <a:r>
              <a:rPr lang="en-GB" dirty="0" smtClean="0">
                <a:solidFill>
                  <a:srgbClr val="CC9900"/>
                </a:solidFill>
              </a:rPr>
              <a:t> </a:t>
            </a:r>
            <a:r>
              <a:rPr lang="en-GB" dirty="0" smtClean="0"/>
              <a:t>to interpret</a:t>
            </a:r>
          </a:p>
          <a:p>
            <a:r>
              <a:rPr lang="en-GB" b="1" dirty="0" smtClean="0">
                <a:solidFill>
                  <a:srgbClr val="CC9900"/>
                </a:solidFill>
              </a:rPr>
              <a:t>Decoder</a:t>
            </a:r>
            <a:r>
              <a:rPr lang="en-GB" dirty="0" smtClean="0">
                <a:solidFill>
                  <a:srgbClr val="CC9900"/>
                </a:solidFill>
              </a:rPr>
              <a:t> </a:t>
            </a:r>
            <a:r>
              <a:rPr lang="en-GB" dirty="0" smtClean="0"/>
              <a:t>passes on the instruction</a:t>
            </a:r>
          </a:p>
          <a:p>
            <a:r>
              <a:rPr lang="en-US" dirty="0" smtClean="0"/>
              <a:t>Instruction is </a:t>
            </a:r>
            <a:r>
              <a:rPr lang="en-US" b="1" dirty="0" smtClean="0">
                <a:solidFill>
                  <a:srgbClr val="CC9900"/>
                </a:solidFill>
              </a:rPr>
              <a:t>Executed</a:t>
            </a:r>
            <a:r>
              <a:rPr lang="en-US" dirty="0" smtClean="0">
                <a:solidFill>
                  <a:srgbClr val="CC9900"/>
                </a:solidFill>
              </a:rPr>
              <a:t> </a:t>
            </a:r>
            <a:r>
              <a:rPr lang="en-US" dirty="0" smtClean="0"/>
              <a:t>or carried out</a:t>
            </a:r>
          </a:p>
          <a:p>
            <a:r>
              <a:rPr lang="en-US" dirty="0" smtClean="0"/>
              <a:t>CPU </a:t>
            </a:r>
            <a:r>
              <a:rPr lang="en-US" b="1" dirty="0" smtClean="0">
                <a:solidFill>
                  <a:srgbClr val="CC9900"/>
                </a:solidFill>
              </a:rPr>
              <a:t>Fetches</a:t>
            </a:r>
            <a:r>
              <a:rPr lang="en-US" dirty="0" smtClean="0">
                <a:solidFill>
                  <a:srgbClr val="CC9900"/>
                </a:solidFill>
              </a:rPr>
              <a:t> </a:t>
            </a:r>
            <a:r>
              <a:rPr lang="en-US" dirty="0" smtClean="0"/>
              <a:t>top instruction from the list…</a:t>
            </a:r>
          </a:p>
          <a:p>
            <a:pPr>
              <a:buFontTx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621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Activity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29208" y="1999381"/>
            <a:ext cx="8003232" cy="4237931"/>
          </a:xfrm>
        </p:spPr>
        <p:txBody>
          <a:bodyPr>
            <a:normAutofit/>
          </a:bodyPr>
          <a:lstStyle/>
          <a:p>
            <a:pPr>
              <a:tabLst>
                <a:tab pos="1879600" algn="l"/>
              </a:tabLst>
            </a:pPr>
            <a:r>
              <a:rPr lang="en-US" b="1" dirty="0" smtClean="0"/>
              <a:t>Pupil 1</a:t>
            </a:r>
            <a:r>
              <a:rPr lang="en-US" dirty="0" smtClean="0"/>
              <a:t> – </a:t>
            </a:r>
            <a:r>
              <a:rPr lang="en-GB" dirty="0" smtClean="0"/>
              <a:t>holds instructions in the order they 	are to be processed</a:t>
            </a:r>
          </a:p>
          <a:p>
            <a:pPr>
              <a:tabLst>
                <a:tab pos="1879600" algn="l"/>
              </a:tabLst>
            </a:pPr>
            <a:r>
              <a:rPr lang="en-US" b="1" dirty="0" smtClean="0"/>
              <a:t>Pupil 2</a:t>
            </a:r>
            <a:r>
              <a:rPr lang="en-US" dirty="0" smtClean="0"/>
              <a:t> – fetches instruction and gives to 	Pupil 3</a:t>
            </a:r>
            <a:endParaRPr lang="en-GB" dirty="0" smtClean="0"/>
          </a:p>
          <a:p>
            <a:pPr>
              <a:tabLst>
                <a:tab pos="1879600" algn="l"/>
              </a:tabLst>
            </a:pPr>
            <a:r>
              <a:rPr lang="en-US" b="1" dirty="0" smtClean="0"/>
              <a:t>Pupil 3</a:t>
            </a:r>
            <a:r>
              <a:rPr lang="en-US" dirty="0" smtClean="0"/>
              <a:t> – decodes instruction and tells 	Pupil 4 what to do</a:t>
            </a:r>
            <a:endParaRPr lang="en-GB" dirty="0" smtClean="0"/>
          </a:p>
          <a:p>
            <a:pPr>
              <a:tabLst>
                <a:tab pos="1879600" algn="l"/>
              </a:tabLst>
            </a:pPr>
            <a:r>
              <a:rPr lang="en-US" b="1" dirty="0" smtClean="0"/>
              <a:t>Pupil 4</a:t>
            </a:r>
            <a:r>
              <a:rPr lang="en-US" dirty="0" smtClean="0"/>
              <a:t> – executes the instruction</a:t>
            </a:r>
          </a:p>
          <a:p>
            <a:pPr>
              <a:buFontTx/>
              <a:buNone/>
              <a:tabLst>
                <a:tab pos="1879600" algn="l"/>
              </a:tabLst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220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Processor Speed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One cycle per second = 1 Hertz (Hz) = 1 instruction carried out each second</a:t>
            </a:r>
          </a:p>
          <a:p>
            <a:r>
              <a:rPr lang="en-GB" dirty="0" smtClean="0"/>
              <a:t>1 Kilohertz (KHz) = 1024 cycles per second</a:t>
            </a:r>
          </a:p>
          <a:p>
            <a:r>
              <a:rPr lang="en-GB" dirty="0" smtClean="0"/>
              <a:t>1 Megahertz (MHz) = 1,048,576 cycles per second</a:t>
            </a:r>
          </a:p>
          <a:p>
            <a:r>
              <a:rPr lang="en-GB" dirty="0"/>
              <a:t>1 </a:t>
            </a:r>
            <a:r>
              <a:rPr lang="en-GB" dirty="0" smtClean="0"/>
              <a:t>Gigahertz </a:t>
            </a:r>
            <a:r>
              <a:rPr lang="en-GB" dirty="0"/>
              <a:t>(GHz) = </a:t>
            </a:r>
            <a:r>
              <a:rPr lang="en-GB" dirty="0" smtClean="0"/>
              <a:t>1,073,741,824 </a:t>
            </a:r>
            <a:r>
              <a:rPr lang="en-GB" dirty="0"/>
              <a:t>cycles per </a:t>
            </a:r>
            <a:r>
              <a:rPr lang="en-GB" dirty="0" smtClean="0"/>
              <a:t>second (Approximately 1 Billion!)</a:t>
            </a:r>
          </a:p>
          <a:p>
            <a:endParaRPr lang="en-GB" dirty="0"/>
          </a:p>
          <a:p>
            <a:r>
              <a:rPr lang="en-GB" sz="3600" dirty="0" smtClean="0">
                <a:solidFill>
                  <a:srgbClr val="A83B10"/>
                </a:solidFill>
              </a:rPr>
              <a:t>How fast is your computer’s processor?</a:t>
            </a:r>
            <a:endParaRPr lang="en-US" sz="3600" dirty="0" smtClean="0">
              <a:solidFill>
                <a:srgbClr val="A83B10"/>
              </a:solidFill>
            </a:endParaRPr>
          </a:p>
          <a:p>
            <a:pPr>
              <a:buFontTx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378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RAM </a:t>
            </a:r>
            <a:r>
              <a:rPr lang="en-GB" b="1" dirty="0" err="1" smtClean="0"/>
              <a:t>vs</a:t>
            </a:r>
            <a:r>
              <a:rPr lang="en-GB" b="1" dirty="0" smtClean="0"/>
              <a:t> ROM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65923"/>
          </a:xfrm>
        </p:spPr>
        <p:txBody>
          <a:bodyPr/>
          <a:lstStyle/>
          <a:p>
            <a:r>
              <a:rPr lang="en-GB" b="1" dirty="0" smtClean="0"/>
              <a:t>RAM </a:t>
            </a:r>
            <a:r>
              <a:rPr lang="en-GB" dirty="0" smtClean="0"/>
              <a:t>stands for </a:t>
            </a:r>
            <a:r>
              <a:rPr lang="en-GB" b="1" dirty="0" smtClean="0"/>
              <a:t>R</a:t>
            </a:r>
            <a:r>
              <a:rPr lang="en-GB" dirty="0" smtClean="0"/>
              <a:t>andom </a:t>
            </a:r>
            <a:r>
              <a:rPr lang="en-GB" b="1" dirty="0" smtClean="0"/>
              <a:t>A</a:t>
            </a:r>
            <a:r>
              <a:rPr lang="en-GB" dirty="0" smtClean="0"/>
              <a:t>ccess </a:t>
            </a:r>
            <a:r>
              <a:rPr lang="en-GB" b="1" dirty="0" smtClean="0"/>
              <a:t>M</a:t>
            </a:r>
            <a:r>
              <a:rPr lang="en-GB" dirty="0" smtClean="0"/>
              <a:t>emory</a:t>
            </a:r>
          </a:p>
          <a:p>
            <a:r>
              <a:rPr lang="en-GB" b="1" dirty="0" smtClean="0"/>
              <a:t>ROM</a:t>
            </a:r>
            <a:r>
              <a:rPr lang="en-GB" dirty="0" smtClean="0"/>
              <a:t> stands for </a:t>
            </a:r>
            <a:r>
              <a:rPr lang="en-GB" b="1" dirty="0" smtClean="0"/>
              <a:t>R</a:t>
            </a:r>
            <a:r>
              <a:rPr lang="en-GB" dirty="0" smtClean="0"/>
              <a:t>ead </a:t>
            </a:r>
            <a:r>
              <a:rPr lang="en-GB" b="1" dirty="0" smtClean="0"/>
              <a:t>O</a:t>
            </a:r>
            <a:r>
              <a:rPr lang="en-GB" dirty="0" smtClean="0"/>
              <a:t>nly </a:t>
            </a:r>
            <a:r>
              <a:rPr lang="en-GB" b="1" dirty="0" smtClean="0"/>
              <a:t>M</a:t>
            </a:r>
            <a:r>
              <a:rPr lang="en-GB" dirty="0" smtClean="0"/>
              <a:t>emory</a:t>
            </a:r>
          </a:p>
          <a:p>
            <a:r>
              <a:rPr lang="en-GB" dirty="0" smtClean="0"/>
              <a:t>Some data needs to be permanently held in memory, even when the machine is switched off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What does a computer do when you turn it on?</a:t>
            </a:r>
          </a:p>
          <a:p>
            <a:pPr marL="0" indent="0">
              <a:buNone/>
            </a:pPr>
            <a:r>
              <a:rPr lang="en-GB" dirty="0" smtClean="0"/>
              <a:t>Where are these instructions held?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4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GOnline PP Gu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PGOnline PP Guide Template</Template>
  <TotalTime>12</TotalTime>
  <Words>284</Words>
  <Application>Microsoft Office PowerPoint</Application>
  <PresentationFormat>On-screen Show (4:3)</PresentationFormat>
  <Paragraphs>53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Museo 700</vt:lpstr>
      <vt:lpstr>Museo 300</vt:lpstr>
      <vt:lpstr>PGOnline PP Guide Template</vt:lpstr>
      <vt:lpstr>The Central Processing Unit (CPU)</vt:lpstr>
      <vt:lpstr>Learning Objectives</vt:lpstr>
      <vt:lpstr>What are these Components?</vt:lpstr>
      <vt:lpstr>The Components of a Computer</vt:lpstr>
      <vt:lpstr>Fetch – Decode – Execute Cycle</vt:lpstr>
      <vt:lpstr>Fetch – Decode – Execute Cycle</vt:lpstr>
      <vt:lpstr>Activity</vt:lpstr>
      <vt:lpstr>Processor Speed</vt:lpstr>
      <vt:lpstr>RAM vs ROM</vt:lpstr>
      <vt:lpstr>Plenary</vt:lpstr>
    </vt:vector>
  </TitlesOfParts>
  <Company>PG Online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Central Processing Unit (CPU)</dc:title>
  <dc:creator>Rob Heathcote</dc:creator>
  <cp:lastModifiedBy>jane</cp:lastModifiedBy>
  <cp:revision>4</cp:revision>
  <dcterms:created xsi:type="dcterms:W3CDTF">2013-10-21T21:47:30Z</dcterms:created>
  <dcterms:modified xsi:type="dcterms:W3CDTF">2014-10-26T14:31:09Z</dcterms:modified>
</cp:coreProperties>
</file>