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embeddedFontLst>
    <p:embeddedFont>
      <p:font typeface="Museo 300" panose="02000000000000000000" pitchFamily="2" charset="0"/>
      <p:regular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Museo 700" panose="02000000000000000000" pitchFamily="2" charset="0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2D0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E604-9446-4443-825E-9EBDDD062EC8}" type="datetimeFigureOut">
              <a:rPr lang="en-GB" smtClean="0"/>
              <a:t>06/05/2014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7E0C3-CC47-4812-BBD6-6FC896D6E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59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57B972E-BB06-4655-944F-F1B7F45B9243}" type="slidenum">
              <a:rPr lang="en-GB"/>
              <a:pPr eaLnBrk="1" hangingPunct="1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23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603B624-F660-437E-A20E-FB78A2182AD0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04420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603B624-F660-437E-A20E-FB78A2182AD0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24045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fld id="{854CD625-1435-4F78-B2C2-9F96DC69DCE4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709009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0C04DFF-6999-44FC-9364-66D767B4218A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86502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6D58008-1273-47CF-972E-E48882694357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48953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6D58008-1273-47CF-972E-E48882694357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1434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6D58008-1273-47CF-972E-E48882694357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7880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387C0-5579-4825-93C1-D24B9538C67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96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77700EA-1C99-4A2C-8069-383B54018229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3607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BA158FB-C351-4F6B-A732-BEF3E9F08F6E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60372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pitchFamily="34" charset="0"/>
              </a:defRPr>
            </a:lvl9pPr>
          </a:lstStyle>
          <a:p>
            <a:fld id="{4CFE0E3E-5C76-4C71-8EB2-9FF3F35EA336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172137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3059" y="1662253"/>
            <a:ext cx="9144000" cy="103820"/>
          </a:xfrm>
          <a:prstGeom prst="rect">
            <a:avLst/>
          </a:prstGeom>
          <a:solidFill>
            <a:srgbClr val="BB4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seo 300" panose="02000000000000000000" pitchFamily="2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8"/>
            <a:ext cx="9144000" cy="4464496"/>
          </a:xfrm>
          <a:prstGeom prst="rect">
            <a:avLst/>
          </a:prstGeom>
          <a:gradFill>
            <a:gsLst>
              <a:gs pos="0">
                <a:srgbClr val="FB8611">
                  <a:lumMod val="70000"/>
                </a:srgbClr>
              </a:gs>
              <a:gs pos="88000">
                <a:srgbClr val="F29708"/>
              </a:gs>
              <a:gs pos="14000">
                <a:srgbClr val="FB8611"/>
              </a:gs>
              <a:gs pos="100000">
                <a:srgbClr val="FB8611">
                  <a:lumMod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useo 300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8" t="22184" r="29080" b="25759"/>
          <a:stretch/>
        </p:blipFill>
        <p:spPr>
          <a:xfrm>
            <a:off x="3794122" y="157457"/>
            <a:ext cx="1584176" cy="1304286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457200" y="2112938"/>
            <a:ext cx="8229600" cy="752499"/>
          </a:xfrm>
          <a:prstGeom prst="rect">
            <a:avLst/>
          </a:prstGeom>
        </p:spPr>
        <p:txBody>
          <a:bodyPr/>
          <a:lstStyle>
            <a:lvl1pPr>
              <a:defRPr lang="en-GB" sz="8800" b="1" kern="1200" dirty="0">
                <a:solidFill>
                  <a:schemeClr val="bg1"/>
                </a:solidFill>
                <a:latin typeface="Museo 700" panose="020000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Lesson Title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3882752"/>
            <a:ext cx="7466533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400" b="0" kern="1200" dirty="0" smtClean="0">
                <a:solidFill>
                  <a:srgbClr val="573201"/>
                </a:solidFill>
                <a:latin typeface="Museo 300" panose="020000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Unit Title</a:t>
            </a:r>
          </a:p>
        </p:txBody>
      </p:sp>
    </p:spTree>
    <p:extLst>
      <p:ext uri="{BB962C8B-B14F-4D97-AF65-F5344CB8AC3E}">
        <p14:creationId xmlns:p14="http://schemas.microsoft.com/office/powerpoint/2010/main" val="314923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1851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1659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37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17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0800000">
            <a:off x="-36512" y="707040"/>
            <a:ext cx="9195956" cy="57663"/>
          </a:xfrm>
          <a:prstGeom prst="rect">
            <a:avLst/>
          </a:prstGeom>
          <a:solidFill>
            <a:srgbClr val="BB4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Museo 300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 rot="10800000">
            <a:off x="-33453" y="-5083"/>
            <a:ext cx="9195956" cy="726562"/>
          </a:xfrm>
          <a:prstGeom prst="rect">
            <a:avLst/>
          </a:prstGeom>
          <a:gradFill flip="none" rotWithShape="0">
            <a:gsLst>
              <a:gs pos="88000">
                <a:srgbClr val="FF9900"/>
              </a:gs>
              <a:gs pos="14000">
                <a:srgbClr val="FF9900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Museo 300" panose="02000000000000000000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64526" y="28487"/>
            <a:ext cx="4487944" cy="63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useo 300" panose="02000000000000000000" pitchFamily="2" charset="0"/>
                <a:cs typeface="Arial" pitchFamily="34" charset="0"/>
              </a:rPr>
              <a:t>Understanding Computers</a:t>
            </a:r>
            <a:b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useo 300" panose="02000000000000000000" pitchFamily="2" charset="0"/>
                <a:cs typeface="Arial" pitchFamily="34" charset="0"/>
              </a:rPr>
            </a:b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Museo 300" panose="02000000000000000000" pitchFamily="2" charset="0"/>
                <a:cs typeface="Arial" pitchFamily="34" charset="0"/>
              </a:rPr>
              <a:t>L3 – Understanding Binary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useo 300" panose="02000000000000000000" pitchFamily="2" charset="0"/>
              <a:cs typeface="Arial" pitchFamily="34" charset="0"/>
            </a:endParaRPr>
          </a:p>
        </p:txBody>
      </p:sp>
      <p:pic>
        <p:nvPicPr>
          <p:cNvPr id="10" name="Picture 2" descr="C:\Users\Rob\Dropbox\KS3 Project\pg_online_logo\ai_eps\PG_Inverse_White_R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8" y="105094"/>
            <a:ext cx="2426633" cy="5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6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z="8000" dirty="0" smtClean="0"/>
              <a:t>Understanding Binary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767" y="4721820"/>
            <a:ext cx="7070467" cy="1752600"/>
          </a:xfrm>
        </p:spPr>
        <p:txBody>
          <a:bodyPr/>
          <a:lstStyle/>
          <a:p>
            <a:r>
              <a:rPr lang="en-GB" sz="4400" dirty="0" smtClean="0">
                <a:solidFill>
                  <a:srgbClr val="993A0F"/>
                </a:solidFill>
                <a:latin typeface="Museo 300" panose="02000000000000000000" pitchFamily="2" charset="0"/>
              </a:rPr>
              <a:t>Understanding Computers</a:t>
            </a:r>
            <a:endParaRPr lang="en-GB" sz="4400" dirty="0">
              <a:solidFill>
                <a:srgbClr val="993A0F"/>
              </a:solidFill>
              <a:latin typeface="Museo 3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/>
              <a:t>How our Decimal Number System Works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4005064"/>
            <a:ext cx="8229600" cy="2376264"/>
          </a:xfrm>
        </p:spPr>
        <p:txBody>
          <a:bodyPr/>
          <a:lstStyle/>
          <a:p>
            <a:r>
              <a:rPr lang="en-GB" dirty="0" smtClean="0"/>
              <a:t>The number 583 represents five 100s + eight 10s + three 1s. </a:t>
            </a:r>
            <a:r>
              <a:rPr lang="en-GB" b="1" dirty="0" smtClean="0"/>
              <a:t>500</a:t>
            </a:r>
            <a:r>
              <a:rPr lang="en-GB" dirty="0" smtClean="0"/>
              <a:t> + </a:t>
            </a:r>
            <a:r>
              <a:rPr lang="en-GB" b="1" dirty="0" smtClean="0"/>
              <a:t>80</a:t>
            </a:r>
            <a:r>
              <a:rPr lang="en-GB" dirty="0" smtClean="0"/>
              <a:t> + </a:t>
            </a:r>
            <a:r>
              <a:rPr lang="en-GB" b="1" dirty="0" smtClean="0"/>
              <a:t>3</a:t>
            </a:r>
            <a:r>
              <a:rPr lang="en-GB" dirty="0" smtClean="0"/>
              <a:t>.</a:t>
            </a:r>
          </a:p>
          <a:p>
            <a:r>
              <a:rPr lang="en-GB" dirty="0" smtClean="0"/>
              <a:t>As we move from right to left, each digit is worth ten times the previous one.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2674904" y="1969955"/>
            <a:ext cx="3106931" cy="1870784"/>
            <a:chOff x="4822695" y="3310734"/>
            <a:chExt cx="2904614" cy="1748961"/>
          </a:xfrm>
        </p:grpSpPr>
        <p:sp>
          <p:nvSpPr>
            <p:cNvPr id="15" name="Rectangle 14"/>
            <p:cNvSpPr/>
            <p:nvPr/>
          </p:nvSpPr>
          <p:spPr>
            <a:xfrm>
              <a:off x="6147393" y="3310734"/>
              <a:ext cx="900969" cy="9495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6000" b="1" dirty="0" smtClean="0">
                  <a:solidFill>
                    <a:srgbClr val="8B2D03"/>
                  </a:solidFill>
                  <a:latin typeface="Calibri"/>
                </a:rPr>
                <a:t>10</a:t>
              </a:r>
              <a:endParaRPr lang="en-GB" sz="6000" b="1" dirty="0">
                <a:solidFill>
                  <a:srgbClr val="8B2D03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90502" y="3310734"/>
              <a:ext cx="536806" cy="9495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6000" b="1" dirty="0" smtClean="0">
                  <a:solidFill>
                    <a:srgbClr val="8B2D03"/>
                  </a:solidFill>
                  <a:latin typeface="Calibri"/>
                </a:rPr>
                <a:t>1</a:t>
              </a:r>
              <a:endParaRPr lang="en-GB" sz="6000" b="1" dirty="0">
                <a:solidFill>
                  <a:srgbClr val="8B2D03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29474" y="4110171"/>
              <a:ext cx="536806" cy="9495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6000" dirty="0" smtClean="0">
                  <a:solidFill>
                    <a:prstClr val="black"/>
                  </a:solidFill>
                  <a:latin typeface="Calibri"/>
                </a:rPr>
                <a:t>8</a:t>
              </a:r>
              <a:endParaRPr lang="en-GB" sz="6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90503" y="4110171"/>
              <a:ext cx="536806" cy="9495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6000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n-GB" sz="6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822695" y="3310734"/>
              <a:ext cx="1265134" cy="9495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6000" b="1" dirty="0" smtClean="0">
                  <a:solidFill>
                    <a:srgbClr val="8B2D03"/>
                  </a:solidFill>
                  <a:latin typeface="Calibri"/>
                </a:rPr>
                <a:t>100</a:t>
              </a:r>
              <a:endParaRPr lang="en-GB" sz="6000" b="1" dirty="0">
                <a:solidFill>
                  <a:srgbClr val="8B2D03"/>
                </a:solidFill>
                <a:latin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86857" y="4110171"/>
              <a:ext cx="536806" cy="9495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6000" dirty="0" smtClean="0">
                  <a:solidFill>
                    <a:prstClr val="black"/>
                  </a:solidFill>
                  <a:latin typeface="Calibri"/>
                </a:rPr>
                <a:t>5</a:t>
              </a:r>
              <a:endParaRPr lang="en-GB" sz="60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7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b="1" dirty="0" smtClean="0"/>
              <a:t>The Binary System</a:t>
            </a:r>
            <a:endParaRPr lang="en-GB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4581128"/>
            <a:ext cx="8229600" cy="1728192"/>
          </a:xfrm>
        </p:spPr>
        <p:txBody>
          <a:bodyPr/>
          <a:lstStyle/>
          <a:p>
            <a:r>
              <a:rPr lang="en-GB" dirty="0" smtClean="0"/>
              <a:t>In Binary, there are only two digits, 0 and 1. As we move from right to left, each digit is worth twice as much as the previous one.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316200" y="1969955"/>
            <a:ext cx="2465632" cy="1870785"/>
            <a:chOff x="5422233" y="3310734"/>
            <a:chExt cx="2305075" cy="1748962"/>
          </a:xfrm>
        </p:grpSpPr>
        <p:sp>
          <p:nvSpPr>
            <p:cNvPr id="15" name="Rectangle 14"/>
            <p:cNvSpPr/>
            <p:nvPr/>
          </p:nvSpPr>
          <p:spPr>
            <a:xfrm>
              <a:off x="6329473" y="3310734"/>
              <a:ext cx="536806" cy="9495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6000" b="1" dirty="0" smtClean="0">
                  <a:solidFill>
                    <a:srgbClr val="8B2D03"/>
                  </a:solidFill>
                  <a:latin typeface="Calibri"/>
                </a:rPr>
                <a:t>2</a:t>
              </a:r>
              <a:endParaRPr lang="en-GB" sz="6000" b="1" dirty="0">
                <a:solidFill>
                  <a:srgbClr val="8B2D03"/>
                </a:solidFill>
                <a:latin typeface="Calibri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90502" y="3310734"/>
              <a:ext cx="536806" cy="9495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6000" b="1" dirty="0" smtClean="0">
                  <a:solidFill>
                    <a:srgbClr val="8B2D03"/>
                  </a:solidFill>
                  <a:latin typeface="Calibri"/>
                </a:rPr>
                <a:t>1</a:t>
              </a:r>
              <a:endParaRPr lang="en-GB" sz="6000" b="1" dirty="0">
                <a:solidFill>
                  <a:srgbClr val="8B2D03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29472" y="4110171"/>
              <a:ext cx="536806" cy="9495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6000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n-GB" sz="6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90502" y="4110171"/>
              <a:ext cx="536806" cy="9495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6000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n-GB" sz="6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422233" y="3310734"/>
              <a:ext cx="536806" cy="9495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6000" b="1" dirty="0" smtClean="0">
                  <a:solidFill>
                    <a:srgbClr val="8B2D03"/>
                  </a:solidFill>
                  <a:latin typeface="Calibri"/>
                </a:rPr>
                <a:t>4</a:t>
              </a:r>
              <a:endParaRPr lang="en-GB" sz="6000" b="1" dirty="0">
                <a:solidFill>
                  <a:srgbClr val="8B2D03"/>
                </a:solidFill>
                <a:latin typeface="Calibri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22233" y="4110171"/>
              <a:ext cx="536806" cy="9495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6000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n-GB" sz="60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69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Binary to Decimal Conversion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99381"/>
            <a:ext cx="4248472" cy="4165923"/>
          </a:xfrm>
        </p:spPr>
        <p:txBody>
          <a:bodyPr/>
          <a:lstStyle/>
          <a:p>
            <a:r>
              <a:rPr lang="en-GB" dirty="0" smtClean="0"/>
              <a:t>Work out the Binary numbers from 0 to 10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53014"/>
              </p:ext>
            </p:extLst>
          </p:nvPr>
        </p:nvGraphicFramePr>
        <p:xfrm>
          <a:off x="5148064" y="1772816"/>
          <a:ext cx="324036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186"/>
                <a:gridCol w="15891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Decimal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Binary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0</a:t>
                      </a:r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990600" algn="l"/>
                        </a:tabLst>
                      </a:pPr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</a:t>
                      </a:r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2</a:t>
                      </a:r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3</a:t>
                      </a:r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4</a:t>
                      </a:r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5</a:t>
                      </a:r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6</a:t>
                      </a:r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7</a:t>
                      </a:r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8</a:t>
                      </a:r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9</a:t>
                      </a:r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10</a:t>
                      </a:r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2000" b="1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dirty="0" smtClean="0"/>
              <a:t>Decimal to Binary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288" y="1981200"/>
            <a:ext cx="8569325" cy="468816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dirty="0" smtClean="0"/>
              <a:t>Convert 28 to Binary</a:t>
            </a:r>
          </a:p>
          <a:p>
            <a:pPr eaLnBrk="1" hangingPunct="1">
              <a:lnSpc>
                <a:spcPct val="80000"/>
              </a:lnSpc>
            </a:pPr>
            <a:r>
              <a:rPr lang="en-GB" dirty="0" smtClean="0"/>
              <a:t>Method</a:t>
            </a:r>
          </a:p>
          <a:p>
            <a:pPr lvl="1"/>
            <a:r>
              <a:rPr lang="en-GB" sz="3200" dirty="0"/>
              <a:t>Working right to left write out the numbers 1, 2, 4, 8 and so on doubling each time to 128</a:t>
            </a:r>
            <a:r>
              <a:rPr lang="en-GB" sz="3200" dirty="0" smtClean="0"/>
              <a:t>.</a:t>
            </a:r>
          </a:p>
          <a:p>
            <a:pPr lvl="1"/>
            <a:endParaRPr lang="en-GB" sz="3200" dirty="0"/>
          </a:p>
          <a:p>
            <a:pPr lvl="1"/>
            <a:endParaRPr lang="en-GB" sz="3200" dirty="0" smtClean="0"/>
          </a:p>
          <a:p>
            <a:pPr lvl="1"/>
            <a:endParaRPr lang="en-GB" sz="3200" dirty="0"/>
          </a:p>
          <a:p>
            <a:pPr lvl="1"/>
            <a:r>
              <a:rPr lang="en-GB" sz="3200" dirty="0" smtClean="0"/>
              <a:t>28 has a 16 in it, leaving 12. 12 is 8 + 4.</a:t>
            </a:r>
            <a:endParaRPr lang="en-GB" sz="3200" dirty="0"/>
          </a:p>
          <a:p>
            <a:pPr lvl="1" eaLnBrk="1" hangingPunct="1">
              <a:lnSpc>
                <a:spcPct val="80000"/>
              </a:lnSpc>
            </a:pPr>
            <a:endParaRPr lang="en-GB" sz="3200" dirty="0"/>
          </a:p>
          <a:p>
            <a:pPr eaLnBrk="1" hangingPunct="1">
              <a:lnSpc>
                <a:spcPct val="80000"/>
              </a:lnSpc>
            </a:pPr>
            <a:endParaRPr lang="en-GB" sz="105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dirty="0"/>
              <a:t>     </a:t>
            </a:r>
            <a:endParaRPr lang="en-GB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4882"/>
              </p:ext>
            </p:extLst>
          </p:nvPr>
        </p:nvGraphicFramePr>
        <p:xfrm>
          <a:off x="1547664" y="4336896"/>
          <a:ext cx="6096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8B2D03"/>
                          </a:solidFill>
                        </a:rPr>
                        <a:t>128</a:t>
                      </a:r>
                      <a:endParaRPr lang="en-GB" sz="2800" b="1" dirty="0">
                        <a:solidFill>
                          <a:srgbClr val="8B2D03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8B2D03"/>
                          </a:solidFill>
                        </a:rPr>
                        <a:t>64</a:t>
                      </a:r>
                      <a:endParaRPr lang="en-GB" sz="2800" b="1" dirty="0">
                        <a:solidFill>
                          <a:srgbClr val="8B2D03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8B2D03"/>
                          </a:solidFill>
                        </a:rPr>
                        <a:t>32</a:t>
                      </a:r>
                      <a:endParaRPr lang="en-GB" sz="2800" b="1" dirty="0">
                        <a:solidFill>
                          <a:srgbClr val="8B2D03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8B2D03"/>
                          </a:solidFill>
                        </a:rPr>
                        <a:t>16</a:t>
                      </a:r>
                      <a:endParaRPr lang="en-GB" sz="2800" b="1" dirty="0">
                        <a:solidFill>
                          <a:srgbClr val="8B2D03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8B2D03"/>
                          </a:solidFill>
                        </a:rPr>
                        <a:t>8</a:t>
                      </a:r>
                      <a:endParaRPr lang="en-GB" sz="2800" b="1" dirty="0">
                        <a:solidFill>
                          <a:srgbClr val="8B2D03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8B2D03"/>
                          </a:solidFill>
                        </a:rPr>
                        <a:t>4</a:t>
                      </a:r>
                      <a:endParaRPr lang="en-GB" sz="2800" b="1" dirty="0">
                        <a:solidFill>
                          <a:srgbClr val="8B2D03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8B2D03"/>
                          </a:solidFill>
                        </a:rPr>
                        <a:t>2</a:t>
                      </a:r>
                      <a:endParaRPr lang="en-GB" sz="2800" b="1" dirty="0">
                        <a:solidFill>
                          <a:srgbClr val="8B2D03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8B2D03"/>
                          </a:solidFill>
                        </a:rPr>
                        <a:t>1</a:t>
                      </a:r>
                      <a:endParaRPr lang="en-GB" sz="2800" b="1" dirty="0">
                        <a:solidFill>
                          <a:srgbClr val="8B2D03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GB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6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Activity</a:t>
            </a:r>
            <a:endParaRPr lang="en-GB" b="1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/>
              <a:t>Use Worksheet 7-4 to convert binary numbers to and from decimal numbers</a:t>
            </a:r>
          </a:p>
          <a:p>
            <a:pPr lvl="1" eaLnBrk="1" hangingPunct="1"/>
            <a:endParaRPr lang="en-GB" sz="24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Representing Characters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are characters represented in Binary?</a:t>
            </a:r>
          </a:p>
          <a:p>
            <a:r>
              <a:rPr lang="en-GB" dirty="0" smtClean="0"/>
              <a:t>How many characters are there on your keyboard?</a:t>
            </a:r>
          </a:p>
          <a:p>
            <a:r>
              <a:rPr lang="en-GB" dirty="0" smtClean="0"/>
              <a:t>How many bits would be needed to represent up to 128 characters?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0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457200" y="2215406"/>
            <a:ext cx="8229600" cy="4525962"/>
          </a:xfrm>
        </p:spPr>
        <p:txBody>
          <a:bodyPr/>
          <a:lstStyle/>
          <a:p>
            <a:r>
              <a:rPr lang="en-GB" dirty="0" smtClean="0"/>
              <a:t>Numerous different codes for representing data have been invented, but ASCII is used nowadays on nearly all computers.</a:t>
            </a:r>
          </a:p>
          <a:p>
            <a:r>
              <a:rPr lang="en-GB" dirty="0" smtClean="0"/>
              <a:t>Originally only 7 bits were used but now the eighth bit is used to give extra characters such as ©, ® </a:t>
            </a:r>
            <a:r>
              <a:rPr lang="en-GB" dirty="0" err="1" smtClean="0"/>
              <a:t>etc</a:t>
            </a:r>
            <a:r>
              <a:rPr lang="en-GB" dirty="0" smtClean="0"/>
              <a:t> </a:t>
            </a:r>
          </a:p>
          <a:p>
            <a:r>
              <a:rPr lang="en-GB" dirty="0" smtClean="0"/>
              <a:t>How many different characters can be encoded using seven bits? Eight bits?</a:t>
            </a:r>
          </a:p>
          <a:p>
            <a:endParaRPr lang="en-GB" dirty="0" smtClean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ASCII </a:t>
            </a:r>
            <a:r>
              <a:rPr lang="en-GB" sz="4000" b="1" dirty="0" smtClean="0"/>
              <a:t/>
            </a:r>
            <a:br>
              <a:rPr lang="en-GB" sz="4000" b="1" dirty="0" smtClean="0"/>
            </a:br>
            <a:r>
              <a:rPr lang="en-GB" sz="3100" b="1" dirty="0" smtClean="0"/>
              <a:t>American Standard Code for Information Interchange</a:t>
            </a:r>
            <a:r>
              <a:rPr lang="en-GB" sz="4900" b="1" dirty="0" smtClean="0"/>
              <a:t> </a:t>
            </a:r>
            <a:endParaRPr lang="en-GB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4700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ASCII Table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5894778" y="4050438"/>
            <a:ext cx="278167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395536" y="1844824"/>
            <a:ext cx="8477250" cy="4594076"/>
            <a:chOff x="395536" y="1844824"/>
            <a:chExt cx="8477250" cy="4594076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5536" y="1844824"/>
              <a:ext cx="8477250" cy="4594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991140" y="4240968"/>
              <a:ext cx="2860626" cy="35067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102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ASCII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 eaLnBrk="1" hangingPunct="1"/>
            <a:r>
              <a:rPr lang="en-GB" sz="2800" dirty="0" smtClean="0"/>
              <a:t>It is a character-encoding scheme originally based on the English alphabet.</a:t>
            </a:r>
          </a:p>
          <a:p>
            <a:pPr eaLnBrk="1" hangingPunct="1"/>
            <a:r>
              <a:rPr lang="en-GB" sz="2800" dirty="0" smtClean="0"/>
              <a:t>ASCII codes represent text in computers, communications equipment, and other devices that use text.</a:t>
            </a:r>
          </a:p>
          <a:p>
            <a:pPr eaLnBrk="1" hangingPunct="1"/>
            <a:r>
              <a:rPr lang="en-GB" sz="2800" dirty="0" smtClean="0"/>
              <a:t>For example: small letter ‘</a:t>
            </a:r>
            <a:r>
              <a:rPr lang="en-GB" sz="2800" b="1" dirty="0" smtClean="0"/>
              <a:t>f</a:t>
            </a:r>
            <a:r>
              <a:rPr lang="en-GB" sz="2800" dirty="0" smtClean="0"/>
              <a:t>’ is represented by the following combination of bits in the ASCII table.</a:t>
            </a:r>
          </a:p>
          <a:p>
            <a:pPr marL="457200" lvl="1" indent="0">
              <a:buNone/>
            </a:pPr>
            <a:r>
              <a:rPr lang="en-GB" sz="3200" b="1" dirty="0" smtClean="0">
                <a:solidFill>
                  <a:srgbClr val="8B2D03"/>
                </a:solidFill>
              </a:rPr>
              <a:t>f = 1100110 or in 8 Bits, </a:t>
            </a:r>
            <a:r>
              <a:rPr lang="en-GB" sz="3200" b="1" dirty="0" smtClean="0">
                <a:solidFill>
                  <a:srgbClr val="FF0000"/>
                </a:solidFill>
              </a:rPr>
              <a:t>0</a:t>
            </a:r>
            <a:r>
              <a:rPr lang="en-GB" sz="3200" b="1" dirty="0" smtClean="0">
                <a:solidFill>
                  <a:srgbClr val="8B2D03"/>
                </a:solidFill>
              </a:rPr>
              <a:t>1100110</a:t>
            </a:r>
            <a:endParaRPr lang="en-GB" b="1" dirty="0" smtClean="0">
              <a:solidFill>
                <a:srgbClr val="8B2D03"/>
              </a:solidFill>
            </a:endParaRPr>
          </a:p>
          <a:p>
            <a:pPr eaLnBrk="1" hangingPunct="1"/>
            <a:r>
              <a:rPr lang="en-GB" sz="2800" dirty="0" smtClean="0"/>
              <a:t>8 bits is called a Byte.  </a:t>
            </a:r>
          </a:p>
        </p:txBody>
      </p:sp>
    </p:spTree>
    <p:extLst>
      <p:ext uri="{BB962C8B-B14F-4D97-AF65-F5344CB8AC3E}">
        <p14:creationId xmlns:p14="http://schemas.microsoft.com/office/powerpoint/2010/main" val="22227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Numbers in ASCII</a:t>
            </a:r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65923"/>
          </a:xfrm>
        </p:spPr>
        <p:txBody>
          <a:bodyPr>
            <a:normAutofit fontScale="92500" lnSpcReduction="10000"/>
          </a:bodyPr>
          <a:lstStyle/>
          <a:p>
            <a:r>
              <a:rPr lang="en-GB" smtClean="0"/>
              <a:t>Numbers as well as letters and other symbols are represented in ASCII</a:t>
            </a:r>
          </a:p>
          <a:p>
            <a:r>
              <a:rPr lang="en-GB" smtClean="0"/>
              <a:t>What is the bit pattern for the character 5 in ASCII?</a:t>
            </a:r>
          </a:p>
          <a:p>
            <a:r>
              <a:rPr lang="en-GB" smtClean="0"/>
              <a:t>What is the bit pattern in binary for the number 5?</a:t>
            </a:r>
          </a:p>
          <a:p>
            <a:r>
              <a:rPr lang="en-GB" smtClean="0"/>
              <a:t>When 5 is pressed on the keyboard, the ASCII bit pattern is sent to the computer. It can’t be used for arithmetic! </a:t>
            </a:r>
          </a:p>
        </p:txBody>
      </p:sp>
    </p:spTree>
    <p:extLst>
      <p:ext uri="{BB962C8B-B14F-4D97-AF65-F5344CB8AC3E}">
        <p14:creationId xmlns:p14="http://schemas.microsoft.com/office/powerpoint/2010/main" val="36955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b="1" dirty="0" smtClean="0"/>
              <a:t>Learning Objectives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Understand why all data is represented in binary in a computer</a:t>
            </a:r>
          </a:p>
          <a:p>
            <a:r>
              <a:rPr lang="en-GB" dirty="0" smtClean="0"/>
              <a:t>Define a Bit, Byte, Kb, Mb and Gb</a:t>
            </a:r>
          </a:p>
          <a:p>
            <a:r>
              <a:rPr lang="en-GB" dirty="0" smtClean="0"/>
              <a:t>Convert integers to binary numbers</a:t>
            </a:r>
          </a:p>
          <a:p>
            <a:r>
              <a:rPr lang="en-GB" dirty="0" smtClean="0"/>
              <a:t>Convert binary numbers to integers</a:t>
            </a:r>
          </a:p>
          <a:p>
            <a:r>
              <a:rPr lang="en-GB" dirty="0" smtClean="0"/>
              <a:t>Show how characters can be represented using ASCII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39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Challenges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Challenge 1: </a:t>
            </a:r>
            <a:r>
              <a:rPr lang="en-GB" dirty="0"/>
              <a:t>Use the ASCII table on the ASCII Worksheet to write down the b</a:t>
            </a:r>
            <a:r>
              <a:rPr lang="en-GB" dirty="0" smtClean="0"/>
              <a:t>inary equivalent </a:t>
            </a:r>
            <a:r>
              <a:rPr lang="en-GB" dirty="0"/>
              <a:t>of your first name.</a:t>
            </a:r>
            <a:endParaRPr lang="en-GB" b="1" dirty="0"/>
          </a:p>
          <a:p>
            <a:endParaRPr lang="en-GB" b="1" dirty="0" smtClean="0"/>
          </a:p>
          <a:p>
            <a:r>
              <a:rPr lang="en-GB" b="1" dirty="0" smtClean="0"/>
              <a:t>Challenge </a:t>
            </a:r>
            <a:r>
              <a:rPr lang="en-GB" b="1" dirty="0"/>
              <a:t>2: </a:t>
            </a:r>
            <a:r>
              <a:rPr lang="en-GB" dirty="0"/>
              <a:t>Write a brief coded message for someone in b</a:t>
            </a:r>
            <a:r>
              <a:rPr lang="en-GB" dirty="0" smtClean="0"/>
              <a:t>inary </a:t>
            </a:r>
            <a:r>
              <a:rPr lang="en-GB" dirty="0"/>
              <a:t>using the ASCII Code sheet.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23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Why 10 digits?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Decimal Number System</a:t>
            </a:r>
            <a:br>
              <a:rPr lang="en-GB" b="1" dirty="0" smtClean="0"/>
            </a:br>
            <a:r>
              <a:rPr lang="en-GB" sz="2200" b="1" dirty="0" smtClean="0"/>
              <a:t>(Sometimes called the Denary system)</a:t>
            </a:r>
            <a:endParaRPr lang="en-GB" sz="2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42" y="3004383"/>
            <a:ext cx="6041517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Computer </a:t>
            </a:r>
            <a:r>
              <a:rPr lang="en-GB" dirty="0" smtClean="0"/>
              <a:t>use millions of electronic circuits and switches which can either be </a:t>
            </a:r>
            <a:r>
              <a:rPr lang="en-GB" b="1" dirty="0"/>
              <a:t>O</a:t>
            </a:r>
            <a:r>
              <a:rPr lang="en-GB" b="1" dirty="0" smtClean="0"/>
              <a:t>n</a:t>
            </a:r>
            <a:r>
              <a:rPr lang="en-GB" dirty="0" smtClean="0"/>
              <a:t> or </a:t>
            </a:r>
            <a:r>
              <a:rPr lang="en-GB" b="1" dirty="0" smtClean="0"/>
              <a:t>Off</a:t>
            </a:r>
            <a:endParaRPr lang="en-GB" sz="3200" b="1" dirty="0"/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b="1" dirty="0" smtClean="0"/>
              <a:t>On</a:t>
            </a:r>
            <a:r>
              <a:rPr lang="en-GB" dirty="0" smtClean="0"/>
              <a:t> </a:t>
            </a:r>
            <a:r>
              <a:rPr lang="en-GB" dirty="0"/>
              <a:t>is represented by </a:t>
            </a:r>
            <a:r>
              <a:rPr lang="en-GB" b="1" dirty="0"/>
              <a:t>1</a:t>
            </a:r>
            <a:r>
              <a:rPr lang="en-GB" dirty="0"/>
              <a:t> and </a:t>
            </a:r>
            <a:r>
              <a:rPr lang="en-GB" b="1" dirty="0" smtClean="0"/>
              <a:t>Off</a:t>
            </a:r>
            <a:r>
              <a:rPr lang="en-GB" dirty="0" smtClean="0"/>
              <a:t> </a:t>
            </a:r>
            <a:r>
              <a:rPr lang="en-GB" dirty="0"/>
              <a:t>is represented by </a:t>
            </a:r>
            <a:r>
              <a:rPr lang="en-GB" b="1" dirty="0"/>
              <a:t>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about Computers?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45" y="2924944"/>
            <a:ext cx="2779558" cy="201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92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Binary – On &amp; Off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standard On / Off symbol on a switch is a 1 and a 0:</a:t>
            </a:r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849" y="3284984"/>
            <a:ext cx="3965376" cy="346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6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Bits and Bytes</a:t>
            </a:r>
            <a:endParaRPr lang="en-GB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0 or a 1		=	1 Bit (</a:t>
            </a:r>
            <a:r>
              <a:rPr lang="en-GB" dirty="0" smtClean="0">
                <a:solidFill>
                  <a:srgbClr val="FF0000"/>
                </a:solidFill>
              </a:rPr>
              <a:t>B</a:t>
            </a:r>
            <a:r>
              <a:rPr lang="en-GB" dirty="0" smtClean="0"/>
              <a:t>inary Dig</a:t>
            </a:r>
            <a:r>
              <a:rPr lang="en-GB" dirty="0" smtClean="0">
                <a:solidFill>
                  <a:srgbClr val="FF0000"/>
                </a:solidFill>
              </a:rPr>
              <a:t>it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r>
              <a:rPr lang="en-GB" dirty="0" smtClean="0"/>
              <a:t>8 Bits			=	1 Byte</a:t>
            </a:r>
          </a:p>
          <a:p>
            <a:pPr marL="0" indent="0">
              <a:buNone/>
            </a:pPr>
            <a:r>
              <a:rPr lang="en-GB" dirty="0" smtClean="0"/>
              <a:t>1024 Bytes		=	1 Kilobyte (Kb)</a:t>
            </a:r>
          </a:p>
          <a:p>
            <a:pPr marL="0" indent="0">
              <a:buNone/>
            </a:pPr>
            <a:r>
              <a:rPr lang="en-GB" dirty="0" smtClean="0"/>
              <a:t>1024 Kb		=	1 Megabyte (Mb)</a:t>
            </a:r>
          </a:p>
          <a:p>
            <a:pPr marL="0" indent="0">
              <a:buNone/>
            </a:pPr>
            <a:r>
              <a:rPr lang="en-GB" dirty="0" smtClean="0"/>
              <a:t>1024 Mb 		=	1 Gigabyte (Gb)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1 Byte		=	1 Character of text</a:t>
            </a:r>
            <a:br>
              <a:rPr lang="en-GB" dirty="0" smtClean="0">
                <a:solidFill>
                  <a:srgbClr val="FF0000"/>
                </a:solidFill>
              </a:rPr>
            </a:b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How many Gb in a Terabyte?</a:t>
            </a:r>
          </a:p>
          <a:p>
            <a:r>
              <a:rPr lang="en-GB" dirty="0" smtClean="0"/>
              <a:t>How many bytes in a Megabyte?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3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Binary representation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7677"/>
            <a:ext cx="3588930" cy="468766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One switch can only represent 2 possible states</a:t>
            </a:r>
          </a:p>
          <a:p>
            <a:pPr lvl="1"/>
            <a:r>
              <a:rPr lang="en-GB" b="1" dirty="0" smtClean="0"/>
              <a:t>On</a:t>
            </a:r>
            <a:r>
              <a:rPr lang="en-GB" dirty="0" smtClean="0"/>
              <a:t> or </a:t>
            </a:r>
            <a:r>
              <a:rPr lang="en-GB" b="1" dirty="0" smtClean="0"/>
              <a:t>Off</a:t>
            </a:r>
            <a:r>
              <a:rPr lang="en-GB" dirty="0" smtClean="0"/>
              <a:t>.</a:t>
            </a:r>
          </a:p>
          <a:p>
            <a:r>
              <a:rPr lang="en-GB" dirty="0" smtClean="0"/>
              <a:t>Two switches can represent 4 states</a:t>
            </a:r>
          </a:p>
          <a:p>
            <a:pPr lvl="1"/>
            <a:r>
              <a:rPr lang="en-GB" b="1" dirty="0" smtClean="0"/>
              <a:t>On</a:t>
            </a:r>
            <a:r>
              <a:rPr lang="en-GB" dirty="0" smtClean="0"/>
              <a:t> &amp; </a:t>
            </a:r>
            <a:r>
              <a:rPr lang="en-GB" b="1" dirty="0" smtClean="0"/>
              <a:t>On</a:t>
            </a:r>
          </a:p>
          <a:p>
            <a:pPr lvl="1"/>
            <a:r>
              <a:rPr lang="en-GB" b="1" dirty="0" smtClean="0"/>
              <a:t>On</a:t>
            </a:r>
            <a:r>
              <a:rPr lang="en-GB" dirty="0" smtClean="0"/>
              <a:t> &amp; </a:t>
            </a:r>
            <a:r>
              <a:rPr lang="en-GB" b="1" dirty="0" smtClean="0"/>
              <a:t>Off</a:t>
            </a:r>
          </a:p>
          <a:p>
            <a:pPr lvl="1"/>
            <a:r>
              <a:rPr lang="en-GB" b="1" dirty="0" smtClean="0"/>
              <a:t>Off</a:t>
            </a:r>
            <a:r>
              <a:rPr lang="en-GB" dirty="0" smtClean="0"/>
              <a:t> &amp; </a:t>
            </a:r>
            <a:r>
              <a:rPr lang="en-GB" b="1" dirty="0" smtClean="0"/>
              <a:t>On</a:t>
            </a:r>
          </a:p>
          <a:p>
            <a:pPr lvl="1"/>
            <a:r>
              <a:rPr lang="en-GB" b="1" dirty="0" smtClean="0"/>
              <a:t>Off</a:t>
            </a:r>
            <a:r>
              <a:rPr lang="en-GB" dirty="0" smtClean="0"/>
              <a:t> &amp; </a:t>
            </a:r>
            <a:r>
              <a:rPr lang="en-GB" b="1" dirty="0" smtClean="0"/>
              <a:t>Off</a:t>
            </a:r>
            <a:endParaRPr lang="en-GB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782"/>
          <a:stretch/>
        </p:blipFill>
        <p:spPr bwMode="auto">
          <a:xfrm>
            <a:off x="5212691" y="2630141"/>
            <a:ext cx="1512168" cy="62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9" b="20178"/>
          <a:stretch/>
        </p:blipFill>
        <p:spPr bwMode="auto">
          <a:xfrm>
            <a:off x="5212693" y="1903889"/>
            <a:ext cx="1512166" cy="61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9" b="20178"/>
          <a:stretch/>
        </p:blipFill>
        <p:spPr bwMode="auto">
          <a:xfrm>
            <a:off x="5212693" y="3704089"/>
            <a:ext cx="1512166" cy="61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782"/>
          <a:stretch/>
        </p:blipFill>
        <p:spPr bwMode="auto">
          <a:xfrm>
            <a:off x="6804248" y="4424169"/>
            <a:ext cx="1512168" cy="62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9" b="20178"/>
          <a:stretch/>
        </p:blipFill>
        <p:spPr bwMode="auto">
          <a:xfrm>
            <a:off x="5212693" y="4424169"/>
            <a:ext cx="1512166" cy="61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782"/>
          <a:stretch/>
        </p:blipFill>
        <p:spPr bwMode="auto">
          <a:xfrm>
            <a:off x="6804248" y="5831075"/>
            <a:ext cx="1512168" cy="62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9" b="20178"/>
          <a:stretch/>
        </p:blipFill>
        <p:spPr bwMode="auto">
          <a:xfrm>
            <a:off x="6804250" y="3704089"/>
            <a:ext cx="1512166" cy="61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782"/>
          <a:stretch/>
        </p:blipFill>
        <p:spPr bwMode="auto">
          <a:xfrm>
            <a:off x="5212693" y="5831075"/>
            <a:ext cx="1512168" cy="62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782"/>
          <a:stretch/>
        </p:blipFill>
        <p:spPr bwMode="auto">
          <a:xfrm>
            <a:off x="5212693" y="5144249"/>
            <a:ext cx="1512168" cy="62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9" b="20178"/>
          <a:stretch/>
        </p:blipFill>
        <p:spPr bwMode="auto">
          <a:xfrm>
            <a:off x="6804250" y="5144249"/>
            <a:ext cx="1512166" cy="61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456614" y="1949186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n-lt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56614" y="2679661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2</a:t>
            </a:r>
            <a:endParaRPr lang="en-GB" sz="2800" b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56614" y="3749386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n-lt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56614" y="4473689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2</a:t>
            </a:r>
            <a:endParaRPr lang="en-GB" sz="2800" b="1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56614" y="5189546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3</a:t>
            </a:r>
            <a:endParaRPr lang="en-GB" sz="2800" b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56614" y="5880595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4</a:t>
            </a:r>
            <a:endParaRPr lang="en-GB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1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Binary representation</a:t>
            </a:r>
            <a:endParaRPr lang="en-GB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793672"/>
              </p:ext>
            </p:extLst>
          </p:nvPr>
        </p:nvGraphicFramePr>
        <p:xfrm>
          <a:off x="456826" y="1817203"/>
          <a:ext cx="814762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602"/>
                <a:gridCol w="4858020"/>
              </a:tblGrid>
              <a:tr h="490853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Number of Switches</a:t>
                      </a:r>
                      <a:endParaRPr lang="en-GB" sz="2800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Possible combinations or states</a:t>
                      </a:r>
                      <a:endParaRPr lang="en-GB" sz="2800" dirty="0"/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4908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1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08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2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08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3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08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4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08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5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08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6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08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7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0853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8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33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Binary to Denary Conversion</a:t>
            </a:r>
            <a:endParaRPr lang="en-GB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782"/>
          <a:stretch/>
        </p:blipFill>
        <p:spPr bwMode="auto">
          <a:xfrm rot="16200000">
            <a:off x="771645" y="2935436"/>
            <a:ext cx="1951362" cy="80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9" b="20178"/>
          <a:stretch/>
        </p:blipFill>
        <p:spPr bwMode="auto">
          <a:xfrm rot="16200000">
            <a:off x="1630289" y="2940882"/>
            <a:ext cx="1951360" cy="7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782"/>
          <a:stretch/>
        </p:blipFill>
        <p:spPr bwMode="auto">
          <a:xfrm rot="16200000">
            <a:off x="2499838" y="2935436"/>
            <a:ext cx="1951362" cy="80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9" b="20178"/>
          <a:stretch/>
        </p:blipFill>
        <p:spPr bwMode="auto">
          <a:xfrm rot="16200000">
            <a:off x="3358482" y="2940882"/>
            <a:ext cx="1951360" cy="7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782"/>
          <a:stretch/>
        </p:blipFill>
        <p:spPr bwMode="auto">
          <a:xfrm rot="16200000">
            <a:off x="4228032" y="2923069"/>
            <a:ext cx="1951362" cy="80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9" b="20178"/>
          <a:stretch/>
        </p:blipFill>
        <p:spPr bwMode="auto">
          <a:xfrm rot="16200000">
            <a:off x="6800675" y="2928515"/>
            <a:ext cx="1951360" cy="7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782"/>
          <a:stretch/>
        </p:blipFill>
        <p:spPr bwMode="auto">
          <a:xfrm rot="16200000">
            <a:off x="5081223" y="2928289"/>
            <a:ext cx="1951362" cy="80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782"/>
          <a:stretch/>
        </p:blipFill>
        <p:spPr bwMode="auto">
          <a:xfrm rot="16200000">
            <a:off x="5952768" y="2928290"/>
            <a:ext cx="1951362" cy="80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16323" y="1825660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n-lt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1485" y="1825660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n-lt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2322" y="1825660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n-lt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5674" y="1825660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n-lt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6123" y="1825660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n-lt"/>
              </a:rPr>
              <a:t>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97479" y="1825660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n-lt"/>
              </a:rPr>
              <a:t>32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27930" y="1825660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n-lt"/>
              </a:rPr>
              <a:t>64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69287" y="1825660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n-lt"/>
              </a:rPr>
              <a:t>128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16323" y="4994012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n-lt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02322" y="4994012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+</a:t>
            </a:r>
            <a:endParaRPr lang="en-GB" sz="2800" b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6123" y="4994012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n-lt"/>
              </a:rPr>
              <a:t>16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97479" y="4994012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+</a:t>
            </a:r>
            <a:endParaRPr lang="en-GB" sz="2800" b="1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27930" y="4994012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n-lt"/>
              </a:rPr>
              <a:t>64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7798" y="4994012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n-lt"/>
              </a:rPr>
              <a:t>=</a:t>
            </a:r>
            <a:endParaRPr lang="en-GB" sz="2800" b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16323" y="5642084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81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7798" y="5642084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=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16323" y="4312612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+mn-lt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51485" y="4312612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0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02322" y="4312612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0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825674" y="4312612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0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56123" y="4312612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1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97479" y="4312612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0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27930" y="4312612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+mn-lt"/>
              </a:rPr>
              <a:t>1</a:t>
            </a:r>
            <a:endParaRPr lang="en-GB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69287" y="4312612"/>
            <a:ext cx="75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+mn-lt"/>
              </a:rPr>
              <a:t>0</a:t>
            </a:r>
          </a:p>
        </p:txBody>
      </p:sp>
      <p:sp>
        <p:nvSpPr>
          <p:cNvPr id="11" name="Oval 10"/>
          <p:cNvSpPr/>
          <p:nvPr/>
        </p:nvSpPr>
        <p:spPr>
          <a:xfrm rot="5400000">
            <a:off x="7350993" y="5488088"/>
            <a:ext cx="864838" cy="864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GOnline PP Gu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PGOnline PP Guide Template</Template>
  <TotalTime>45</TotalTime>
  <Words>665</Words>
  <Application>Microsoft Office PowerPoint</Application>
  <PresentationFormat>On-screen Show (4:3)</PresentationFormat>
  <Paragraphs>177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Museo 300</vt:lpstr>
      <vt:lpstr>Comic Sans MS</vt:lpstr>
      <vt:lpstr>Museo 700</vt:lpstr>
      <vt:lpstr>Wingdings</vt:lpstr>
      <vt:lpstr>Calibri</vt:lpstr>
      <vt:lpstr>PGOnline PP Guide Template</vt:lpstr>
      <vt:lpstr>Understanding Binary</vt:lpstr>
      <vt:lpstr>Learning Objectives</vt:lpstr>
      <vt:lpstr>Decimal Number System (Sometimes called the Denary system)</vt:lpstr>
      <vt:lpstr>What about Computers?</vt:lpstr>
      <vt:lpstr>Binary – On &amp; Off</vt:lpstr>
      <vt:lpstr>Bits and Bytes</vt:lpstr>
      <vt:lpstr>Binary representation</vt:lpstr>
      <vt:lpstr>Binary representation</vt:lpstr>
      <vt:lpstr>Binary to Denary Conversion</vt:lpstr>
      <vt:lpstr>How our Decimal Number System Works</vt:lpstr>
      <vt:lpstr>The Binary System</vt:lpstr>
      <vt:lpstr>Binary to Decimal Conversion</vt:lpstr>
      <vt:lpstr>Decimal to Binary</vt:lpstr>
      <vt:lpstr>Activity</vt:lpstr>
      <vt:lpstr>Representing Characters</vt:lpstr>
      <vt:lpstr>ASCII  American Standard Code for Information Interchange </vt:lpstr>
      <vt:lpstr>ASCII Table</vt:lpstr>
      <vt:lpstr>ASCII</vt:lpstr>
      <vt:lpstr>Numbers in ASCII</vt:lpstr>
      <vt:lpstr>Challenges</vt:lpstr>
    </vt:vector>
  </TitlesOfParts>
  <Company>PG Online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Binary</dc:title>
  <dc:creator>Rob Heathcote</dc:creator>
  <cp:lastModifiedBy>Rob Heathcote</cp:lastModifiedBy>
  <cp:revision>11</cp:revision>
  <dcterms:created xsi:type="dcterms:W3CDTF">2013-10-21T21:56:40Z</dcterms:created>
  <dcterms:modified xsi:type="dcterms:W3CDTF">2014-05-06T18:35:47Z</dcterms:modified>
</cp:coreProperties>
</file>