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574-018A-44E4-BA48-2D709192919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8243-474C-4946-93AD-DBD7ADD7D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574-018A-44E4-BA48-2D709192919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8243-474C-4946-93AD-DBD7ADD7D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574-018A-44E4-BA48-2D709192919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8243-474C-4946-93AD-DBD7ADD7D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574-018A-44E4-BA48-2D709192919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8243-474C-4946-93AD-DBD7ADD7D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574-018A-44E4-BA48-2D709192919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8243-474C-4946-93AD-DBD7ADD7D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574-018A-44E4-BA48-2D709192919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8243-474C-4946-93AD-DBD7ADD7D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574-018A-44E4-BA48-2D709192919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8243-474C-4946-93AD-DBD7ADD7D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574-018A-44E4-BA48-2D709192919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8243-474C-4946-93AD-DBD7ADD7D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574-018A-44E4-BA48-2D709192919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8243-474C-4946-93AD-DBD7ADD7D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574-018A-44E4-BA48-2D709192919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8243-474C-4946-93AD-DBD7ADD7D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F574-018A-44E4-BA48-2D709192919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A8243-474C-4946-93AD-DBD7ADD7D4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FF574-018A-44E4-BA48-2D709192919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A8243-474C-4946-93AD-DBD7ADD7D4A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1) Introduction to Flowchart Diagram </a:t>
            </a:r>
            <a:r>
              <a:rPr lang="en-GB" dirty="0"/>
              <a:t>and </a:t>
            </a:r>
            <a:r>
              <a:rPr lang="en-GB" dirty="0" smtClean="0"/>
              <a:t>Pseudo </a:t>
            </a:r>
            <a:r>
              <a:rPr lang="en-GB" dirty="0" smtClean="0"/>
              <a:t>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921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1143000"/>
          </a:xfrm>
        </p:spPr>
        <p:txBody>
          <a:bodyPr/>
          <a:lstStyle/>
          <a:p>
            <a:r>
              <a:rPr lang="en-GB" dirty="0" smtClean="0"/>
              <a:t>Flowchart Symbols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19438" t="16012" r="20225" b="18961"/>
          <a:stretch/>
        </p:blipFill>
        <p:spPr bwMode="auto">
          <a:xfrm>
            <a:off x="3131840" y="1162721"/>
            <a:ext cx="5282332" cy="5014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069801"/>
            <a:ext cx="14401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  Starter Activity 1 in your Booklets</a:t>
            </a:r>
          </a:p>
        </p:txBody>
      </p:sp>
    </p:spTree>
    <p:extLst>
      <p:ext uri="{BB962C8B-B14F-4D97-AF65-F5344CB8AC3E}">
        <p14:creationId xmlns:p14="http://schemas.microsoft.com/office/powerpoint/2010/main" xmlns="" val="3654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7658" y="5445225"/>
            <a:ext cx="9144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1196" y="699642"/>
            <a:ext cx="9144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5053" y="4543420"/>
            <a:ext cx="9144000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3573016"/>
            <a:ext cx="9144000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636912"/>
            <a:ext cx="9144000" cy="8640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-5053" y="1672527"/>
            <a:ext cx="9144000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Lesson Objectives (lesson 1)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7504" y="76402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Level 2 – be aware of the use of Flowchart Symbols</a:t>
            </a:r>
          </a:p>
          <a:p>
            <a:pPr>
              <a:lnSpc>
                <a:spcPct val="150000"/>
              </a:lnSpc>
            </a:pP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dirty="0" smtClean="0"/>
              <a:t>Level </a:t>
            </a:r>
            <a:r>
              <a:rPr lang="en-GB" sz="2000" dirty="0"/>
              <a:t>3 </a:t>
            </a:r>
            <a:r>
              <a:rPr lang="en-GB" sz="2000" dirty="0" smtClean="0"/>
              <a:t>– use logical reasoning to predict the behaviour of simple programs </a:t>
            </a:r>
          </a:p>
          <a:p>
            <a:pPr>
              <a:lnSpc>
                <a:spcPct val="150000"/>
              </a:lnSpc>
            </a:pP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dirty="0" smtClean="0"/>
              <a:t>Level </a:t>
            </a:r>
            <a:r>
              <a:rPr lang="en-GB" sz="2000" dirty="0"/>
              <a:t>4 </a:t>
            </a:r>
            <a:r>
              <a:rPr lang="en-GB" sz="2000" dirty="0" smtClean="0"/>
              <a:t>– </a:t>
            </a:r>
            <a:r>
              <a:rPr lang="en-GB" sz="2000" dirty="0"/>
              <a:t>p</a:t>
            </a:r>
            <a:r>
              <a:rPr lang="en-GB" sz="2000" dirty="0" smtClean="0"/>
              <a:t>resent </a:t>
            </a:r>
            <a:r>
              <a:rPr lang="en-GB" sz="2000" dirty="0"/>
              <a:t>simple algorithms </a:t>
            </a:r>
            <a:r>
              <a:rPr lang="en-GB" sz="2000" dirty="0" smtClean="0"/>
              <a:t>diagrammatically</a:t>
            </a:r>
          </a:p>
          <a:p>
            <a:pPr>
              <a:lnSpc>
                <a:spcPct val="150000"/>
              </a:lnSpc>
            </a:pP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dirty="0" smtClean="0"/>
              <a:t>Level </a:t>
            </a:r>
            <a:r>
              <a:rPr lang="en-GB" sz="2000" dirty="0"/>
              <a:t>5 </a:t>
            </a:r>
            <a:r>
              <a:rPr lang="en-GB" sz="2000" dirty="0" smtClean="0"/>
              <a:t>– partially </a:t>
            </a:r>
            <a:r>
              <a:rPr lang="en-GB" sz="2000" dirty="0"/>
              <a:t>decompose a problem into its sub-problems and make use of a notation to represent it.</a:t>
            </a:r>
          </a:p>
          <a:p>
            <a:pPr lvl="0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Level 6 –describe </a:t>
            </a:r>
            <a:r>
              <a:rPr lang="en-GB" sz="2000" dirty="0">
                <a:solidFill>
                  <a:schemeClr val="bg1"/>
                </a:solidFill>
              </a:rPr>
              <a:t>systems and their components using diagrams.</a:t>
            </a:r>
          </a:p>
          <a:p>
            <a:pPr>
              <a:lnSpc>
                <a:spcPct val="150000"/>
              </a:lnSpc>
            </a:pPr>
            <a:endParaRPr lang="en-GB" sz="2000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Level 7 - use </a:t>
            </a:r>
            <a:r>
              <a:rPr lang="en-GB" sz="2000" dirty="0">
                <a:solidFill>
                  <a:schemeClr val="bg1"/>
                </a:solidFill>
              </a:rPr>
              <a:t>and evaluation of computational abstractions that model the state and behaviour of real-world problems and physical </a:t>
            </a:r>
            <a:r>
              <a:rPr lang="en-GB" sz="2000" dirty="0" smtClean="0">
                <a:solidFill>
                  <a:schemeClr val="bg1"/>
                </a:solidFill>
              </a:rPr>
              <a:t>systems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2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Tools to help us to program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352928" cy="3888432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Flowcharts - Graphical </a:t>
            </a:r>
            <a:r>
              <a:rPr lang="en-US" altLang="en-US" dirty="0"/>
              <a:t>and verbal illustrations of </a:t>
            </a:r>
            <a:r>
              <a:rPr lang="en-US" altLang="en-US" dirty="0" smtClean="0"/>
              <a:t>algorithms. Useful </a:t>
            </a:r>
            <a:r>
              <a:rPr lang="en-US" altLang="en-US" dirty="0"/>
              <a:t>in describing any step-by-step </a:t>
            </a:r>
            <a:r>
              <a:rPr lang="en-US" altLang="en-US" dirty="0" smtClean="0"/>
              <a:t>procedure and making it </a:t>
            </a:r>
            <a:r>
              <a:rPr lang="en-US" altLang="en-US" dirty="0"/>
              <a:t>easier to create programming code</a:t>
            </a:r>
          </a:p>
          <a:p>
            <a:pPr eaLnBrk="1" hangingPunct="1"/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Pseudo code - </a:t>
            </a:r>
            <a:r>
              <a:rPr lang="en-US" altLang="zh-CN" dirty="0">
                <a:ea typeface="宋体" pitchFamily="2" charset="-122"/>
              </a:rPr>
              <a:t>Flow chart in a text form</a:t>
            </a:r>
            <a:r>
              <a:rPr lang="en-US" altLang="zh-CN" dirty="0" smtClean="0">
                <a:ea typeface="宋体" pitchFamily="2" charset="-122"/>
              </a:rPr>
              <a:t>. More </a:t>
            </a:r>
            <a:r>
              <a:rPr lang="en-US" altLang="zh-CN" dirty="0">
                <a:ea typeface="宋体" pitchFamily="2" charset="-122"/>
              </a:rPr>
              <a:t>like a computer program, but with human </a:t>
            </a:r>
            <a:r>
              <a:rPr lang="en-US" altLang="zh-CN" dirty="0" smtClean="0">
                <a:ea typeface="宋体" pitchFamily="2" charset="-122"/>
              </a:rPr>
              <a:t>language therefore it can </a:t>
            </a:r>
            <a:r>
              <a:rPr lang="en-US" altLang="zh-CN" dirty="0">
                <a:ea typeface="宋体" pitchFamily="2" charset="-122"/>
              </a:rPr>
              <a:t>be easily translated into computer languages.</a:t>
            </a:r>
          </a:p>
          <a:p>
            <a:pPr marL="0" indent="0" eaLnBrk="1" hangingPunct="1">
              <a:buNone/>
            </a:pPr>
            <a:endParaRPr lang="en-US" altLang="en-US" dirty="0">
              <a:ea typeface="宋体" pitchFamily="2" charset="-122"/>
            </a:endParaRPr>
          </a:p>
          <a:p>
            <a:r>
              <a:rPr lang="en-US" altLang="en-US" dirty="0" smtClean="0"/>
              <a:t>Algorithms - </a:t>
            </a:r>
            <a:r>
              <a:rPr lang="en-US" altLang="en-US" sz="3100" dirty="0"/>
              <a:t>Sequence of step-by-step instructions that will produce a solution to a </a:t>
            </a:r>
            <a:r>
              <a:rPr lang="en-US" altLang="en-US" sz="3100" dirty="0" smtClean="0"/>
              <a:t>problem – for this term we will not be playing around with Algorithm exercises</a:t>
            </a:r>
            <a:endParaRPr lang="en-US" altLang="zh-CN" sz="3100" dirty="0"/>
          </a:p>
          <a:p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3568" y="5912405"/>
            <a:ext cx="75608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Question (a)</a:t>
            </a:r>
          </a:p>
          <a:p>
            <a:r>
              <a:rPr lang="en-GB" dirty="0" smtClean="0"/>
              <a:t>Complete the sentences in the booklet with the missing words</a:t>
            </a:r>
          </a:p>
        </p:txBody>
      </p:sp>
    </p:spTree>
    <p:extLst>
      <p:ext uri="{BB962C8B-B14F-4D97-AF65-F5344CB8AC3E}">
        <p14:creationId xmlns:p14="http://schemas.microsoft.com/office/powerpoint/2010/main" xmlns="" val="31054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/>
          <p:nvPr/>
        </p:nvPicPr>
        <p:blipFill rotWithShape="1">
          <a:blip r:embed="rId2" cstate="print"/>
          <a:srcRect l="21686" t="18539" r="26180" b="25053"/>
          <a:stretch/>
        </p:blipFill>
        <p:spPr bwMode="auto">
          <a:xfrm>
            <a:off x="2051720" y="309233"/>
            <a:ext cx="6408712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204864"/>
            <a:ext cx="1944216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/>
              <a:t>Question (b)</a:t>
            </a:r>
          </a:p>
          <a:p>
            <a:r>
              <a:rPr lang="en-GB" dirty="0" smtClean="0"/>
              <a:t>What is the flowchart diagram and Pseudo Code both showing?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6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980728"/>
            <a:ext cx="2160240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98072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Question ( c ) and (d)</a:t>
            </a:r>
          </a:p>
          <a:p>
            <a:endParaRPr lang="en-GB" u="sng" dirty="0" smtClean="0"/>
          </a:p>
          <a:p>
            <a:r>
              <a:rPr lang="en-GB" dirty="0" smtClean="0"/>
              <a:t>Create </a:t>
            </a:r>
            <a:r>
              <a:rPr lang="en-GB" dirty="0"/>
              <a:t>a </a:t>
            </a:r>
            <a:r>
              <a:rPr lang="en-GB" dirty="0" smtClean="0"/>
              <a:t>flowchart diagram and pseudo code which </a:t>
            </a:r>
            <a:r>
              <a:rPr lang="en-GB" dirty="0"/>
              <a:t>will allow the user to enter the state of two switches (either 1 (on) or 0 (off)).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It should </a:t>
            </a:r>
            <a:r>
              <a:rPr lang="en-GB" dirty="0"/>
              <a:t>work out if both switches are on and then output the message 'the light is on'. Otherwise, the </a:t>
            </a:r>
            <a:r>
              <a:rPr lang="en-GB" dirty="0" smtClean="0"/>
              <a:t>output message will be 'the </a:t>
            </a:r>
            <a:r>
              <a:rPr lang="en-GB" dirty="0"/>
              <a:t>light is off</a:t>
            </a:r>
            <a:r>
              <a:rPr lang="en-GB" dirty="0" smtClean="0"/>
              <a:t>'.</a:t>
            </a:r>
          </a:p>
          <a:p>
            <a:endParaRPr lang="en-GB" dirty="0"/>
          </a:p>
          <a:p>
            <a:r>
              <a:rPr lang="en-GB" u="sng" dirty="0"/>
              <a:t>Steps</a:t>
            </a:r>
          </a:p>
          <a:p>
            <a:pPr>
              <a:lnSpc>
                <a:spcPct val="200000"/>
              </a:lnSpc>
            </a:pPr>
            <a:r>
              <a:rPr lang="en-GB" dirty="0"/>
              <a:t>Think about what is needed to interact with the user</a:t>
            </a:r>
          </a:p>
          <a:p>
            <a:pPr>
              <a:lnSpc>
                <a:spcPct val="200000"/>
              </a:lnSpc>
            </a:pPr>
            <a:r>
              <a:rPr lang="en-GB" dirty="0"/>
              <a:t>Create a flow chart.</a:t>
            </a:r>
          </a:p>
          <a:p>
            <a:pPr>
              <a:lnSpc>
                <a:spcPct val="200000"/>
              </a:lnSpc>
            </a:pPr>
            <a:r>
              <a:rPr lang="en-GB" dirty="0"/>
              <a:t>Create </a:t>
            </a:r>
            <a:r>
              <a:rPr lang="en-GB" dirty="0" err="1"/>
              <a:t>PseudoCode</a:t>
            </a:r>
            <a:r>
              <a:rPr lang="en-GB" dirty="0"/>
              <a:t> for the program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091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908720"/>
            <a:ext cx="1656184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98072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Question ( e ) </a:t>
            </a:r>
          </a:p>
          <a:p>
            <a:endParaRPr lang="en-GB" u="sng" dirty="0" smtClean="0"/>
          </a:p>
          <a:p>
            <a:r>
              <a:rPr lang="en-GB" dirty="0" smtClean="0"/>
              <a:t>Create a flowchart for the following pseudo code: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/>
              <a:t>If student's grade is greater than or equal to 60</a:t>
            </a:r>
          </a:p>
          <a:p>
            <a:r>
              <a:rPr lang="en-GB" dirty="0" smtClean="0"/>
              <a:t>	Print </a:t>
            </a:r>
            <a:r>
              <a:rPr lang="en-GB" dirty="0"/>
              <a:t>"passed"</a:t>
            </a:r>
          </a:p>
          <a:p>
            <a:r>
              <a:rPr lang="en-GB" dirty="0"/>
              <a:t>else</a:t>
            </a:r>
          </a:p>
          <a:p>
            <a:r>
              <a:rPr lang="en-GB" dirty="0" smtClean="0"/>
              <a:t>	Print </a:t>
            </a:r>
            <a:r>
              <a:rPr lang="en-GB" dirty="0"/>
              <a:t>"failed"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15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1601916" y="4077072"/>
            <a:ext cx="5457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3777939" y="116632"/>
            <a:ext cx="1219200" cy="609600"/>
          </a:xfrm>
          <a:prstGeom prst="flowChartTerminator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start</a:t>
            </a: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3802231" y="6165304"/>
            <a:ext cx="1219200" cy="609600"/>
          </a:xfrm>
          <a:prstGeom prst="flowChartTerminator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stop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302490" y="3267228"/>
            <a:ext cx="2100808" cy="1617712"/>
          </a:xfrm>
          <a:prstGeom prst="flowChartDecision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GB" sz="1800" dirty="0" smtClean="0"/>
              <a:t>Is Grade &lt; 50</a:t>
            </a:r>
            <a:endParaRPr lang="en-GB" sz="1800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212898" y="4971532"/>
            <a:ext cx="1707976" cy="533400"/>
          </a:xfrm>
          <a:prstGeom prst="flowChart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GB" sz="1800" dirty="0"/>
              <a:t>Print </a:t>
            </a:r>
            <a:r>
              <a:rPr lang="en-GB" sz="1800" dirty="0" smtClean="0"/>
              <a:t>“failed"</a:t>
            </a:r>
            <a:endParaRPr lang="en-GB" sz="18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348787" y="1124744"/>
            <a:ext cx="2084040" cy="720080"/>
          </a:xfrm>
          <a:prstGeom prst="flowChartInputOutpu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Input M1, M2,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M3, M4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138867" y="2225591"/>
            <a:ext cx="2510417" cy="640921"/>
          </a:xfrm>
          <a:prstGeom prst="flowChart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GB" sz="1800" dirty="0" smtClean="0"/>
              <a:t>Grade = </a:t>
            </a:r>
          </a:p>
          <a:p>
            <a:pPr algn="ctr">
              <a:buNone/>
            </a:pPr>
            <a:r>
              <a:rPr lang="en-GB" sz="1800" dirty="0" smtClean="0"/>
              <a:t>(M1 + M2 + M3 + M4)/4</a:t>
            </a:r>
            <a:endParaRPr lang="en-GB" sz="1800" dirty="0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755576" y="4971532"/>
            <a:ext cx="1707976" cy="533400"/>
          </a:xfrm>
          <a:prstGeom prst="flowChart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en-GB" sz="1800" dirty="0"/>
              <a:t>Print "passed"</a:t>
            </a:r>
          </a:p>
        </p:txBody>
      </p:sp>
      <p:cxnSp>
        <p:nvCxnSpPr>
          <p:cNvPr id="21" name="Straight Arrow Connector 20"/>
          <p:cNvCxnSpPr>
            <a:stCxn id="5" idx="2"/>
            <a:endCxn id="9" idx="1"/>
          </p:cNvCxnSpPr>
          <p:nvPr/>
        </p:nvCxnSpPr>
        <p:spPr>
          <a:xfrm>
            <a:off x="4387539" y="726232"/>
            <a:ext cx="3268" cy="398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64356" y="1844824"/>
            <a:ext cx="3268" cy="398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47891" y="2866512"/>
            <a:ext cx="3268" cy="398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9564" y="5877272"/>
            <a:ext cx="54573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0" idx="2"/>
          </p:cNvCxnSpPr>
          <p:nvPr/>
        </p:nvCxnSpPr>
        <p:spPr>
          <a:xfrm flipV="1">
            <a:off x="1609564" y="5504932"/>
            <a:ext cx="0" cy="372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059238" y="5504932"/>
            <a:ext cx="0" cy="372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0" idx="0"/>
          </p:cNvCxnSpPr>
          <p:nvPr/>
        </p:nvCxnSpPr>
        <p:spPr>
          <a:xfrm>
            <a:off x="1609564" y="4076084"/>
            <a:ext cx="0" cy="895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059238" y="4077072"/>
            <a:ext cx="0" cy="895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6" idx="0"/>
          </p:cNvCxnSpPr>
          <p:nvPr/>
        </p:nvCxnSpPr>
        <p:spPr>
          <a:xfrm>
            <a:off x="4411831" y="58772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9314" y="277416"/>
            <a:ext cx="1656184" cy="448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35368" y="281189"/>
            <a:ext cx="2533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/>
              <a:t>Question ( f )</a:t>
            </a:r>
          </a:p>
          <a:p>
            <a:endParaRPr lang="en-GB" u="sng" dirty="0" smtClean="0"/>
          </a:p>
          <a:p>
            <a:r>
              <a:rPr lang="en-GB" dirty="0" smtClean="0"/>
              <a:t>Create </a:t>
            </a:r>
            <a:r>
              <a:rPr lang="en-GB" dirty="0"/>
              <a:t>pseudo code for </a:t>
            </a:r>
            <a:r>
              <a:rPr lang="en-GB" dirty="0" smtClean="0"/>
              <a:t>the following </a:t>
            </a:r>
            <a:r>
              <a:rPr lang="en-GB" dirty="0"/>
              <a:t>flowchart </a:t>
            </a:r>
            <a:r>
              <a:rPr lang="en-GB" dirty="0" smtClean="0"/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35696" y="3573016"/>
            <a:ext cx="65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YES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012160" y="3557688"/>
            <a:ext cx="65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713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383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1) Introduction to Flowchart Diagram and Pseudo Code</vt:lpstr>
      <vt:lpstr>Flowchart Symbols</vt:lpstr>
      <vt:lpstr>Lesson Objectives (lesson 1)</vt:lpstr>
      <vt:lpstr>Tools to help us to program</vt:lpstr>
      <vt:lpstr>Slide 5</vt:lpstr>
      <vt:lpstr>Slide 6</vt:lpstr>
      <vt:lpstr>Slide 7</vt:lpstr>
      <vt:lpstr>Slide 8</vt:lpstr>
    </vt:vector>
  </TitlesOfParts>
  <Company>The City Academy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1) Introduction to Flowchart Diagram and Pseudo Code  W:\Subjects\Ict\KS3\Scratch - PCU\Intermediate Level</dc:title>
  <dc:creator>Windows User</dc:creator>
  <cp:lastModifiedBy>Windows User</cp:lastModifiedBy>
  <cp:revision>9</cp:revision>
  <dcterms:created xsi:type="dcterms:W3CDTF">2015-03-02T09:06:11Z</dcterms:created>
  <dcterms:modified xsi:type="dcterms:W3CDTF">2015-03-02T10:31:53Z</dcterms:modified>
</cp:coreProperties>
</file>