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0" r:id="rId7"/>
    <p:sldId id="262" r:id="rId8"/>
    <p:sldId id="261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97" autoAdjust="0"/>
  </p:normalViewPr>
  <p:slideViewPr>
    <p:cSldViewPr>
      <p:cViewPr varScale="1">
        <p:scale>
          <a:sx n="68" d="100"/>
          <a:sy n="68" d="100"/>
        </p:scale>
        <p:origin x="5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00F08-70F7-40D4-A984-FE81C6854E45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1DE9A-A566-4A94-B6EA-279BD6E75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54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Airport</a:t>
            </a:r>
            <a:r>
              <a:rPr lang="en-GB" baseline="0" dirty="0" smtClean="0"/>
              <a:t> control centre</a:t>
            </a:r>
          </a:p>
          <a:p>
            <a:r>
              <a:rPr lang="en-GB" baseline="0" dirty="0" smtClean="0"/>
              <a:t>Hospitals </a:t>
            </a:r>
          </a:p>
          <a:p>
            <a:r>
              <a:rPr lang="en-GB" dirty="0" smtClean="0"/>
              <a:t>Ecommerce</a:t>
            </a:r>
          </a:p>
          <a:p>
            <a:r>
              <a:rPr lang="en-GB" dirty="0" smtClean="0"/>
              <a:t>Car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manufactoring</a:t>
            </a:r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1DE9A-A566-4A94-B6EA-279BD6E75A2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62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1415897-C493-491F-885F-6E85A68F75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67A65D5-224E-4994-B7B2-3214F580D81E}" type="datetimeFigureOut">
              <a:rPr lang="en-GB" smtClean="0"/>
              <a:t>10/11/2015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Embedded Systems</a:t>
            </a:r>
            <a:endParaRPr lang="en-GB" sz="5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862"/>
            <a:ext cx="8208912" cy="79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14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Command verbs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Understand the fundamentals of computer systems 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 smtClean="0">
                <a:solidFill>
                  <a:schemeClr val="bg1"/>
                </a:solidFill>
              </a:rPr>
              <a:t>A/A*Explain the need for reliability in computer systems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C/B Describe importance of computer systems in the modern world</a:t>
            </a:r>
          </a:p>
          <a:p>
            <a:pPr lvl="0"/>
            <a:endParaRPr lang="en-GB" dirty="0" smtClean="0">
              <a:solidFill>
                <a:schemeClr val="bg1"/>
              </a:solidFill>
            </a:endParaRPr>
          </a:p>
          <a:p>
            <a:pPr lvl="0"/>
            <a:r>
              <a:rPr lang="en-GB" dirty="0" smtClean="0">
                <a:solidFill>
                  <a:schemeClr val="bg1"/>
                </a:solidFill>
              </a:rPr>
              <a:t>E/D  Define a computer system 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74446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20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124406"/>
              </p:ext>
            </p:extLst>
          </p:nvPr>
        </p:nvGraphicFramePr>
        <p:xfrm>
          <a:off x="2771800" y="1133832"/>
          <a:ext cx="6123861" cy="5261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296"/>
                <a:gridCol w="454656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dirty="0" smtClean="0"/>
                        <a:t>Word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Meaning </a:t>
                      </a:r>
                      <a:endParaRPr lang="en-GB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en-GB" dirty="0" smtClean="0"/>
                        <a:t>Advantage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/Disadvantage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4592" lvl="0" fontAlgn="auto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Verdana"/>
                        <a:buChar char="◦"/>
                        <a:defRPr/>
                      </a:pPr>
                      <a:r>
                        <a:rPr lang="en-GB" dirty="0" smtClean="0"/>
                        <a:t>Benefits and drawbacks</a:t>
                      </a:r>
                    </a:p>
                    <a:p>
                      <a:pPr marL="164592" lvl="0" fontAlgn="auto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Verdana"/>
                        <a:buChar char="◦"/>
                        <a:defRPr/>
                      </a:pPr>
                      <a:r>
                        <a:rPr lang="en-GB" dirty="0" smtClean="0"/>
                        <a:t>Pros and cons</a:t>
                      </a:r>
                    </a:p>
                    <a:p>
                      <a:pPr marL="164592" lvl="0" fontAlgn="auto">
                        <a:spcBef>
                          <a:spcPts val="324"/>
                        </a:spcBef>
                        <a:spcAft>
                          <a:spcPts val="0"/>
                        </a:spcAft>
                        <a:buFont typeface="Verdana"/>
                        <a:buChar char="◦"/>
                        <a:defRPr/>
                      </a:pPr>
                      <a:r>
                        <a:rPr lang="en-GB" dirty="0" smtClean="0"/>
                        <a:t>Good points and bad points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Describe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This is more than one sentence with an expansion or example-</a:t>
                      </a:r>
                      <a:r>
                        <a:rPr lang="en-GB" baseline="0" dirty="0" smtClean="0"/>
                        <a:t> w</a:t>
                      </a:r>
                      <a:r>
                        <a:rPr lang="en-GB" dirty="0" smtClean="0"/>
                        <a:t>hat/ how/ or why something happens;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You must use correct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 technical</a:t>
                      </a:r>
                      <a:r>
                        <a:rPr lang="en-GB" baseline="0" dirty="0" smtClean="0"/>
                        <a:t> terminology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For example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Q Describe a computer network </a:t>
                      </a:r>
                      <a:endParaRPr lang="en-GB" sz="1800" b="0" i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network is more than one computer, sharing one connection. They are able to access each other's files and use the same internet connection</a:t>
                      </a:r>
                      <a:r>
                        <a:rPr lang="en-GB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endParaRPr lang="en-GB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Define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State or describe the nature, scope or meaning. 1 sentence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For example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i="1" dirty="0" smtClean="0"/>
                        <a:t>A chair is a seat with a back, for one person.</a:t>
                      </a:r>
                      <a:endParaRPr lang="en-GB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41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What Is  A Computer System?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305534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Understand what are embedded systems</a:t>
            </a:r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 smtClean="0">
                <a:solidFill>
                  <a:schemeClr val="bg1"/>
                </a:solidFill>
              </a:rPr>
              <a:t>A/A* </a:t>
            </a:r>
            <a:r>
              <a:rPr lang="en-GB" dirty="0"/>
              <a:t>Describe the use and give </a:t>
            </a:r>
            <a:r>
              <a:rPr lang="en-GB" dirty="0" smtClean="0"/>
              <a:t>examples  </a:t>
            </a:r>
            <a:r>
              <a:rPr lang="en-GB" dirty="0"/>
              <a:t>of </a:t>
            </a:r>
            <a:r>
              <a:rPr lang="en-GB" b="1" dirty="0"/>
              <a:t>embedded system</a:t>
            </a:r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C/B </a:t>
            </a:r>
            <a:r>
              <a:rPr lang="en-GB" dirty="0" smtClean="0"/>
              <a:t>E</a:t>
            </a:r>
            <a:r>
              <a:rPr lang="en-GB" dirty="0" smtClean="0"/>
              <a:t>xplain </a:t>
            </a:r>
            <a:r>
              <a:rPr lang="en-GB" dirty="0"/>
              <a:t>how an embedded system differs from a non-embedded system.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E/D  List embedded </a:t>
            </a:r>
            <a:r>
              <a:rPr lang="en-GB" dirty="0" smtClean="0">
                <a:solidFill>
                  <a:schemeClr val="bg1"/>
                </a:solidFill>
              </a:rPr>
              <a:t>systems in the home.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72059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>
              <a:latin typeface="Franklin Gothic Book"/>
              <a:cs typeface="Franklin Gothic Book"/>
            </a:endParaRPr>
          </a:p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>
              <a:latin typeface="Franklin Gothic Book"/>
              <a:cs typeface="Franklin Gothic Book"/>
            </a:endParaRPr>
          </a:p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>
              <a:latin typeface="Franklin Gothic Book"/>
              <a:cs typeface="Franklin Gothic Book"/>
            </a:endParaRPr>
          </a:p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>
              <a:latin typeface="Franklin Gothic Book"/>
              <a:cs typeface="Franklin Gothic Book"/>
            </a:endParaRPr>
          </a:p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>
              <a:latin typeface="Franklin Gothic Book"/>
              <a:cs typeface="Franklin Gothic Book"/>
            </a:endParaRPr>
          </a:p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 smtClean="0">
              <a:latin typeface="Franklin Gothic Book"/>
              <a:cs typeface="Franklin Gothic Book"/>
            </a:endParaRPr>
          </a:p>
          <a:p>
            <a:pPr algn="ctr"/>
            <a:endParaRPr lang="en-GB" spc="-15" dirty="0">
              <a:latin typeface="Franklin Gothic Book"/>
              <a:cs typeface="Franklin Gothic Book"/>
            </a:endParaRPr>
          </a:p>
          <a:p>
            <a:pPr algn="ctr"/>
            <a:r>
              <a:rPr lang="en-GB" spc="-15" dirty="0" smtClean="0">
                <a:latin typeface="Franklin Gothic Book"/>
                <a:cs typeface="Franklin Gothic Book"/>
              </a:rPr>
              <a:t>An</a:t>
            </a:r>
            <a:r>
              <a:rPr lang="en-GB" spc="5" dirty="0" smtClean="0">
                <a:latin typeface="Times New Roman"/>
                <a:cs typeface="Times New Roman"/>
              </a:rPr>
              <a:t> </a:t>
            </a:r>
            <a:r>
              <a:rPr lang="en-GB" spc="-10" dirty="0" smtClean="0">
                <a:latin typeface="Franklin Gothic Book"/>
                <a:cs typeface="Franklin Gothic Book"/>
              </a:rPr>
              <a:t>i</a:t>
            </a:r>
            <a:r>
              <a:rPr lang="en-GB" spc="-40" dirty="0" smtClean="0">
                <a:latin typeface="Franklin Gothic Book"/>
                <a:cs typeface="Franklin Gothic Book"/>
              </a:rPr>
              <a:t>n</a:t>
            </a:r>
            <a:r>
              <a:rPr lang="en-GB" spc="-20" dirty="0" smtClean="0">
                <a:latin typeface="Franklin Gothic Book"/>
                <a:cs typeface="Franklin Gothic Book"/>
              </a:rPr>
              <a:t>pu</a:t>
            </a:r>
            <a:r>
              <a:rPr lang="en-GB" spc="-10" dirty="0" smtClean="0">
                <a:latin typeface="Franklin Gothic Book"/>
                <a:cs typeface="Franklin Gothic Book"/>
              </a:rPr>
              <a:t>t</a:t>
            </a:r>
            <a:r>
              <a:rPr lang="en-GB" spc="10" dirty="0" smtClean="0">
                <a:latin typeface="Times New Roman"/>
                <a:cs typeface="Times New Roman"/>
              </a:rPr>
              <a:t> </a:t>
            </a:r>
            <a:r>
              <a:rPr lang="en-GB" spc="-10" dirty="0" smtClean="0">
                <a:latin typeface="Franklin Gothic Book"/>
                <a:cs typeface="Franklin Gothic Book"/>
              </a:rPr>
              <a:t>is</a:t>
            </a:r>
            <a:r>
              <a:rPr lang="en-GB" spc="10" dirty="0" smtClean="0">
                <a:latin typeface="Times New Roman"/>
                <a:cs typeface="Times New Roman"/>
              </a:rPr>
              <a:t> </a:t>
            </a:r>
            <a:r>
              <a:rPr lang="en-GB" spc="-20" dirty="0" smtClean="0">
                <a:latin typeface="Franklin Gothic Book"/>
                <a:cs typeface="Franklin Gothic Book"/>
              </a:rPr>
              <a:t>p</a:t>
            </a:r>
            <a:r>
              <a:rPr lang="en-GB" spc="-45" dirty="0" smtClean="0">
                <a:latin typeface="Franklin Gothic Book"/>
                <a:cs typeface="Franklin Gothic Book"/>
              </a:rPr>
              <a:t>r</a:t>
            </a:r>
            <a:r>
              <a:rPr lang="en-GB" spc="-10" dirty="0" smtClean="0">
                <a:latin typeface="Franklin Gothic Book"/>
                <a:cs typeface="Franklin Gothic Book"/>
              </a:rPr>
              <a:t>ocessed</a:t>
            </a:r>
            <a:r>
              <a:rPr lang="en-GB" dirty="0" smtClean="0">
                <a:latin typeface="Times New Roman"/>
                <a:cs typeface="Times New Roman"/>
              </a:rPr>
              <a:t> </a:t>
            </a:r>
            <a:r>
              <a:rPr lang="en-GB" spc="-45" dirty="0" smtClean="0">
                <a:latin typeface="Franklin Gothic Book"/>
                <a:cs typeface="Franklin Gothic Book"/>
              </a:rPr>
              <a:t>t</a:t>
            </a:r>
            <a:r>
              <a:rPr lang="en-GB" spc="-15" dirty="0" smtClean="0">
                <a:latin typeface="Franklin Gothic Book"/>
                <a:cs typeface="Franklin Gothic Book"/>
              </a:rPr>
              <a:t>o</a:t>
            </a:r>
            <a:r>
              <a:rPr lang="en-GB" spc="-5" dirty="0" smtClean="0">
                <a:latin typeface="Times New Roman"/>
                <a:cs typeface="Times New Roman"/>
              </a:rPr>
              <a:t> </a:t>
            </a:r>
            <a:r>
              <a:rPr lang="en-GB" spc="-15" dirty="0" smtClean="0">
                <a:latin typeface="Franklin Gothic Book"/>
                <a:cs typeface="Franklin Gothic Book"/>
              </a:rPr>
              <a:t>gi</a:t>
            </a:r>
            <a:r>
              <a:rPr lang="en-GB" spc="-45" dirty="0" smtClean="0">
                <a:latin typeface="Franklin Gothic Book"/>
                <a:cs typeface="Franklin Gothic Book"/>
              </a:rPr>
              <a:t>v</a:t>
            </a:r>
            <a:r>
              <a:rPr lang="en-GB" spc="-15" dirty="0" smtClean="0">
                <a:latin typeface="Franklin Gothic Book"/>
                <a:cs typeface="Franklin Gothic Book"/>
              </a:rPr>
              <a:t>e</a:t>
            </a:r>
            <a:r>
              <a:rPr lang="en-GB" spc="10" dirty="0" smtClean="0">
                <a:latin typeface="Times New Roman"/>
                <a:cs typeface="Times New Roman"/>
              </a:rPr>
              <a:t> </a:t>
            </a:r>
            <a:r>
              <a:rPr lang="en-GB" spc="-20" dirty="0" smtClean="0">
                <a:latin typeface="Franklin Gothic Book"/>
                <a:cs typeface="Franklin Gothic Book"/>
              </a:rPr>
              <a:t>a</a:t>
            </a:r>
            <a:r>
              <a:rPr lang="en-GB" spc="-15" dirty="0" smtClean="0">
                <a:latin typeface="Franklin Gothic Book"/>
                <a:cs typeface="Franklin Gothic Book"/>
              </a:rPr>
              <a:t>n</a:t>
            </a:r>
            <a:r>
              <a:rPr lang="en-GB" spc="5" dirty="0" smtClean="0">
                <a:latin typeface="Times New Roman"/>
                <a:cs typeface="Times New Roman"/>
              </a:rPr>
              <a:t> </a:t>
            </a:r>
            <a:r>
              <a:rPr lang="en-GB" spc="-15" dirty="0" smtClean="0">
                <a:latin typeface="Franklin Gothic Book"/>
                <a:cs typeface="Franklin Gothic Book"/>
              </a:rPr>
              <a:t>output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6" name="object 9"/>
          <p:cNvSpPr txBox="1"/>
          <p:nvPr/>
        </p:nvSpPr>
        <p:spPr>
          <a:xfrm>
            <a:off x="2986545" y="1412776"/>
            <a:ext cx="5691724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A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co</a:t>
            </a:r>
            <a:r>
              <a:rPr sz="2000" spc="-40" dirty="0">
                <a:solidFill>
                  <a:schemeClr val="bg1"/>
                </a:solidFill>
                <a:latin typeface="Franklin Gothic Book"/>
                <a:cs typeface="Franklin Gothic Book"/>
              </a:rPr>
              <a:t>m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p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u</a:t>
            </a:r>
            <a:r>
              <a:rPr sz="2000" spc="-50" dirty="0">
                <a:solidFill>
                  <a:schemeClr val="bg1"/>
                </a:solidFill>
                <a:latin typeface="Franklin Gothic Book"/>
                <a:cs typeface="Franklin Gothic Book"/>
              </a:rPr>
              <a:t>t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er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sys</a:t>
            </a:r>
            <a:r>
              <a:rPr sz="2000" spc="-50" dirty="0">
                <a:solidFill>
                  <a:schemeClr val="bg1"/>
                </a:solidFill>
                <a:latin typeface="Franklin Gothic Book"/>
                <a:cs typeface="Franklin Gothic Book"/>
              </a:rPr>
              <a:t>t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em</a:t>
            </a:r>
            <a:r>
              <a:rPr sz="2000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is</a:t>
            </a:r>
            <a:r>
              <a:rPr sz="2000" spc="1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a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collection</a:t>
            </a:r>
            <a:r>
              <a:rPr sz="2000" spc="2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of</a:t>
            </a:r>
            <a:r>
              <a:rPr sz="2000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ha</a:t>
            </a:r>
            <a:r>
              <a:rPr sz="2000" spc="-40" dirty="0">
                <a:solidFill>
                  <a:schemeClr val="bg1"/>
                </a:solidFill>
                <a:latin typeface="Franklin Gothic Book"/>
                <a:cs typeface="Franklin Gothic Book"/>
              </a:rPr>
              <a:t>r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d</a:t>
            </a:r>
            <a:r>
              <a:rPr sz="2000" spc="-40" dirty="0">
                <a:solidFill>
                  <a:schemeClr val="bg1"/>
                </a:solidFill>
                <a:latin typeface="Franklin Gothic Book"/>
                <a:cs typeface="Franklin Gothic Book"/>
              </a:rPr>
              <a:t>w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a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re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an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d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so</a:t>
            </a:r>
            <a:r>
              <a:rPr sz="2000" spc="45" dirty="0">
                <a:solidFill>
                  <a:schemeClr val="bg1"/>
                </a:solidFill>
                <a:latin typeface="Franklin Gothic Book"/>
                <a:cs typeface="Franklin Gothic Book"/>
              </a:rPr>
              <a:t>f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t</a:t>
            </a:r>
            <a:r>
              <a:rPr sz="2000" spc="-40" dirty="0">
                <a:solidFill>
                  <a:schemeClr val="bg1"/>
                </a:solidFill>
                <a:latin typeface="Franklin Gothic Book"/>
                <a:cs typeface="Franklin Gothic Book"/>
              </a:rPr>
              <a:t>w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a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re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that</a:t>
            </a:r>
            <a:r>
              <a:rPr sz="2000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40" dirty="0">
                <a:solidFill>
                  <a:schemeClr val="bg1"/>
                </a:solidFill>
                <a:latin typeface="Franklin Gothic Book"/>
                <a:cs typeface="Franklin Gothic Book"/>
              </a:rPr>
              <a:t>w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ork</a:t>
            </a:r>
            <a:r>
              <a:rPr sz="2000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chemeClr val="bg1"/>
                </a:solidFill>
                <a:latin typeface="Franklin Gothic Book"/>
                <a:cs typeface="Franklin Gothic Book"/>
              </a:rPr>
              <a:t>t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og</a:t>
            </a:r>
            <a:r>
              <a:rPr sz="2000" spc="-30" dirty="0">
                <a:solidFill>
                  <a:schemeClr val="bg1"/>
                </a:solidFill>
                <a:latin typeface="Franklin Gothic Book"/>
                <a:cs typeface="Franklin Gothic Book"/>
              </a:rPr>
              <a:t>e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ther</a:t>
            </a:r>
            <a:r>
              <a:rPr sz="2000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chemeClr val="bg1"/>
                </a:solidFill>
                <a:latin typeface="Franklin Gothic Book"/>
                <a:cs typeface="Franklin Gothic Book"/>
              </a:rPr>
              <a:t>t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o</a:t>
            </a:r>
            <a:r>
              <a:rPr sz="200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achi</a:t>
            </a:r>
            <a:r>
              <a:rPr sz="2000" spc="-55" dirty="0">
                <a:solidFill>
                  <a:schemeClr val="bg1"/>
                </a:solidFill>
                <a:latin typeface="Franklin Gothic Book"/>
                <a:cs typeface="Franklin Gothic Book"/>
              </a:rPr>
              <a:t>e</a:t>
            </a:r>
            <a:r>
              <a:rPr sz="2000" spc="-40" dirty="0">
                <a:solidFill>
                  <a:schemeClr val="bg1"/>
                </a:solidFill>
                <a:latin typeface="Franklin Gothic Book"/>
                <a:cs typeface="Franklin Gothic Book"/>
              </a:rPr>
              <a:t>v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e</a:t>
            </a:r>
            <a:r>
              <a:rPr sz="2000" spc="1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a</a:t>
            </a:r>
            <a:r>
              <a:rPr sz="200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data</a:t>
            </a:r>
            <a:r>
              <a:rPr sz="2000" spc="1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chemeClr val="bg1"/>
                </a:solidFill>
                <a:latin typeface="Franklin Gothic Book"/>
                <a:cs typeface="Franklin Gothic Book"/>
              </a:rPr>
              <a:t>p</a:t>
            </a:r>
            <a:r>
              <a:rPr sz="2000" spc="-45" dirty="0">
                <a:solidFill>
                  <a:schemeClr val="bg1"/>
                </a:solidFill>
                <a:latin typeface="Franklin Gothic Book"/>
                <a:cs typeface="Franklin Gothic Book"/>
              </a:rPr>
              <a:t>r</a:t>
            </a:r>
            <a:r>
              <a:rPr sz="2000" spc="-10" dirty="0">
                <a:solidFill>
                  <a:schemeClr val="bg1"/>
                </a:solidFill>
                <a:latin typeface="Franklin Gothic Book"/>
                <a:cs typeface="Franklin Gothic Book"/>
              </a:rPr>
              <a:t>ocessing</a:t>
            </a:r>
            <a:r>
              <a:rPr sz="2000" spc="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chemeClr val="bg1"/>
                </a:solidFill>
                <a:latin typeface="Franklin Gothic Book"/>
                <a:cs typeface="Franklin Gothic Book"/>
              </a:rPr>
              <a:t>tas</a:t>
            </a:r>
            <a:r>
              <a:rPr sz="2000" dirty="0">
                <a:solidFill>
                  <a:schemeClr val="bg1"/>
                </a:solidFill>
                <a:latin typeface="Franklin Gothic Book"/>
                <a:cs typeface="Franklin Gothic Book"/>
              </a:rPr>
              <a:t>k</a:t>
            </a:r>
            <a:r>
              <a:rPr sz="2000" spc="-5" dirty="0" smtClean="0">
                <a:solidFill>
                  <a:schemeClr val="bg1"/>
                </a:solidFill>
                <a:latin typeface="Franklin Gothic Book"/>
                <a:cs typeface="Franklin Gothic Book"/>
              </a:rPr>
              <a:t>.</a:t>
            </a:r>
            <a:endParaRPr lang="en-GB" sz="2000" spc="-5" dirty="0">
              <a:solidFill>
                <a:schemeClr val="bg1"/>
              </a:solidFill>
              <a:latin typeface="Franklin Gothic Book"/>
              <a:cs typeface="Franklin Gothic Book"/>
            </a:endParaRPr>
          </a:p>
          <a:p>
            <a:pPr marL="12700" marR="5080">
              <a:lnSpc>
                <a:spcPct val="100000"/>
              </a:lnSpc>
            </a:pPr>
            <a:endParaRPr lang="en-GB" sz="2000" spc="-5" dirty="0" smtClean="0">
              <a:solidFill>
                <a:schemeClr val="bg1"/>
              </a:solidFill>
              <a:latin typeface="Franklin Gothic Book"/>
              <a:cs typeface="Franklin Gothic Book"/>
            </a:endParaRPr>
          </a:p>
          <a:p>
            <a:pPr marL="12700" marR="5080">
              <a:lnSpc>
                <a:spcPct val="100000"/>
              </a:lnSpc>
            </a:pPr>
            <a:endParaRPr lang="en-GB" sz="2000" spc="-5" dirty="0">
              <a:solidFill>
                <a:schemeClr val="bg1"/>
              </a:solidFill>
              <a:latin typeface="Franklin Gothic Book"/>
              <a:cs typeface="Franklin Gothic Book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678" y="2708920"/>
            <a:ext cx="4755976" cy="2889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10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bg1"/>
                </a:solidFill>
              </a:rPr>
              <a:t>Types Of Computer Systems 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</a:t>
            </a:r>
            <a:r>
              <a:rPr lang="en-GB" dirty="0"/>
              <a:t>Describe the use and give examples  of </a:t>
            </a:r>
            <a:r>
              <a:rPr lang="en-GB" b="1" dirty="0"/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</a:t>
            </a:r>
            <a:r>
              <a:rPr lang="en-GB" dirty="0"/>
              <a:t>Explain how an embedded system differs from a non-embedded system.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72059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fontAlgn="base"/>
            <a:r>
              <a:rPr lang="en-GB" sz="2800" dirty="0" smtClean="0"/>
              <a:t>.</a:t>
            </a:r>
            <a:endParaRPr lang="en-GB" sz="28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254" r="4220"/>
          <a:stretch/>
        </p:blipFill>
        <p:spPr>
          <a:xfrm>
            <a:off x="2684951" y="1628800"/>
            <a:ext cx="5976665" cy="352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65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bg1"/>
                </a:solidFill>
              </a:rPr>
              <a:t>Types Of Computer Systems 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</a:t>
            </a:r>
            <a:r>
              <a:rPr lang="en-GB" dirty="0"/>
              <a:t>Describe the use and give examples  of </a:t>
            </a:r>
            <a:r>
              <a:rPr lang="en-GB" b="1" dirty="0"/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</a:t>
            </a:r>
            <a:r>
              <a:rPr lang="en-GB" dirty="0"/>
              <a:t>Explain how an embedded system differs from a non-embedded system.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72059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fontAlgn="base"/>
            <a:r>
              <a:rPr lang="en-GB" sz="2200" b="1" dirty="0" smtClean="0"/>
              <a:t>PCs</a:t>
            </a:r>
            <a:r>
              <a:rPr lang="en-GB" sz="2200" dirty="0"/>
              <a:t>, </a:t>
            </a:r>
            <a:r>
              <a:rPr lang="en-GB" sz="2200" b="1" dirty="0"/>
              <a:t>smartphones</a:t>
            </a:r>
            <a:r>
              <a:rPr lang="en-GB" sz="2200" dirty="0"/>
              <a:t> and games consoles are typical, everyday computers but there are many other types of computer systems</a:t>
            </a:r>
            <a:r>
              <a:rPr lang="en-GB" sz="2200" dirty="0" smtClean="0"/>
              <a:t>.</a:t>
            </a:r>
          </a:p>
          <a:p>
            <a:pPr fontAlgn="base"/>
            <a:endParaRPr lang="en-GB" sz="2200" dirty="0"/>
          </a:p>
          <a:p>
            <a:pPr fontAlgn="base"/>
            <a:r>
              <a:rPr lang="en-GB" sz="2400" b="1" dirty="0"/>
              <a:t>Embedded computers</a:t>
            </a:r>
          </a:p>
          <a:p>
            <a:pPr fontAlgn="base"/>
            <a:r>
              <a:rPr lang="en-GB" sz="2200" b="1" dirty="0"/>
              <a:t>Embedded computers</a:t>
            </a:r>
            <a:r>
              <a:rPr lang="en-GB" sz="2200" dirty="0"/>
              <a:t> are used in car engines, spacecraft and </a:t>
            </a:r>
            <a:r>
              <a:rPr lang="en-GB" sz="2200" b="1" dirty="0"/>
              <a:t>MP3</a:t>
            </a:r>
            <a:r>
              <a:rPr lang="en-GB" sz="2200" dirty="0"/>
              <a:t>players. They are dedicated systems that are </a:t>
            </a:r>
            <a:r>
              <a:rPr lang="en-GB" sz="2200" b="1" u="sng" dirty="0"/>
              <a:t>designed for a fixed purpose</a:t>
            </a:r>
            <a:r>
              <a:rPr lang="en-GB" sz="2200" dirty="0"/>
              <a:t>. This is different to the type of system in PCs and smartphones, which use software for a range of purposes.</a:t>
            </a:r>
          </a:p>
          <a:p>
            <a:pPr fontAlgn="base"/>
            <a:endParaRPr lang="en-GB" sz="2200" b="1" dirty="0" smtClean="0"/>
          </a:p>
          <a:p>
            <a:pPr fontAlgn="base"/>
            <a:r>
              <a:rPr lang="en-GB" sz="2400" b="1" dirty="0" smtClean="0"/>
              <a:t>Wearable </a:t>
            </a:r>
            <a:r>
              <a:rPr lang="en-GB" sz="2400" b="1" dirty="0"/>
              <a:t>technology</a:t>
            </a:r>
          </a:p>
          <a:p>
            <a:pPr fontAlgn="base"/>
            <a:r>
              <a:rPr lang="en-GB" sz="2200" b="1" dirty="0"/>
              <a:t>Wearable technology</a:t>
            </a:r>
            <a:r>
              <a:rPr lang="en-GB" sz="2200" dirty="0"/>
              <a:t> describes clothing that makes use of electronics and computers</a:t>
            </a:r>
            <a:r>
              <a:rPr lang="en-GB" sz="2800" dirty="0"/>
              <a:t>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05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ct val="100000"/>
              </a:lnSpc>
            </a:pPr>
            <a:r>
              <a:rPr lang="en-GB" sz="2800" spc="-5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What is an embedded system </a:t>
            </a:r>
            <a:endParaRPr lang="en-GB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bg1"/>
                </a:solidFill>
              </a:rPr>
              <a:t>Learning  </a:t>
            </a:r>
            <a:r>
              <a:rPr lang="en-GB" b="1" dirty="0">
                <a:solidFill>
                  <a:schemeClr val="bg1"/>
                </a:solidFill>
              </a:rPr>
              <a:t>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</a:t>
            </a:r>
            <a:r>
              <a:rPr lang="en-GB" dirty="0"/>
              <a:t>Describe the use and give examples  of </a:t>
            </a:r>
            <a:r>
              <a:rPr lang="en-GB" b="1" dirty="0"/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</a:t>
            </a:r>
            <a:r>
              <a:rPr lang="en-GB" dirty="0"/>
              <a:t>Explain how an embedded system differs from a non-embedded system.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72059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2000" dirty="0"/>
              <a:t>An embedded computer is a single chip that contains all of the elements that are essential for any computer i.e.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RAM                 ROM              CPU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Input                Output          Clock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r>
              <a:rPr lang="en-GB" sz="2000" dirty="0"/>
              <a:t>Another term often used for an embedded computer is a 'micro controller'. This is because the main purpose of an embedded computer is to control something</a:t>
            </a:r>
            <a:r>
              <a:rPr lang="en-GB" sz="2000" dirty="0" smtClean="0"/>
              <a:t>.</a:t>
            </a:r>
          </a:p>
          <a:p>
            <a:endParaRPr lang="en-GB" sz="2000" dirty="0"/>
          </a:p>
          <a:p>
            <a:r>
              <a:rPr lang="en-GB" sz="2000" dirty="0"/>
              <a:t>All of the following also contain an embedded computer: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Telephones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Televisions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Cameras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Washing machines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Microwave cookers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Dishwashers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Cars</a:t>
            </a:r>
          </a:p>
          <a:p>
            <a:endParaRPr lang="en-GB" sz="20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8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algn="ctr">
              <a:lnSpc>
                <a:spcPct val="100000"/>
              </a:lnSpc>
            </a:pPr>
            <a:r>
              <a:rPr lang="en-GB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Embedded </a:t>
            </a:r>
            <a:r>
              <a:rPr lang="en-GB" sz="2800" dirty="0" err="1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sytems</a:t>
            </a:r>
            <a:r>
              <a:rPr lang="en-GB" sz="2800" dirty="0" smtClean="0">
                <a:solidFill>
                  <a:schemeClr val="bg1"/>
                </a:solidFill>
                <a:latin typeface="Franklin Gothic Medium"/>
                <a:cs typeface="Franklin Gothic Medium"/>
              </a:rPr>
              <a:t> </a:t>
            </a:r>
            <a:endParaRPr lang="en-GB" sz="2800" dirty="0">
              <a:solidFill>
                <a:schemeClr val="bg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72059" y="1282377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dirty="0"/>
          </a:p>
          <a:p>
            <a:r>
              <a:rPr lang="en-GB" dirty="0" smtClean="0"/>
              <a:t>Write the learning objectives  (underlined) </a:t>
            </a:r>
          </a:p>
          <a:p>
            <a:endParaRPr lang="en-GB" dirty="0"/>
          </a:p>
          <a:p>
            <a:r>
              <a:rPr lang="en-GB" dirty="0" smtClean="0"/>
              <a:t>Todays date </a:t>
            </a:r>
          </a:p>
          <a:p>
            <a:endParaRPr lang="en-GB" dirty="0"/>
          </a:p>
          <a:p>
            <a:r>
              <a:rPr lang="en-GB" dirty="0" smtClean="0"/>
              <a:t>List at least 5 embedded systems you can find in your home </a:t>
            </a:r>
          </a:p>
          <a:p>
            <a:endParaRPr lang="en-GB" dirty="0"/>
          </a:p>
          <a:p>
            <a:r>
              <a:rPr lang="en-GB" dirty="0" smtClean="0"/>
              <a:t>Explain how an embedded system differs from a non embedded  system.    Give an example of non embedded system </a:t>
            </a:r>
            <a:endParaRPr lang="en-GB" dirty="0" smtClean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251521" y="1282377"/>
            <a:ext cx="21602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Describe the use and give examples  of </a:t>
            </a:r>
            <a:r>
              <a:rPr lang="en-GB" b="1" dirty="0">
                <a:solidFill>
                  <a:schemeClr val="bg1"/>
                </a:solidFill>
              </a:rPr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Explain how an embedded system differs from a non-embedded system.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221088"/>
            <a:ext cx="2142380" cy="121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8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Embedded systems 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Describe the use and give examples  of </a:t>
            </a:r>
            <a:r>
              <a:rPr lang="en-GB" b="1" dirty="0">
                <a:solidFill>
                  <a:schemeClr val="bg1"/>
                </a:solidFill>
              </a:rPr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Explain how an embedded system differs from a non-embedded system.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74446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2000" b="1" dirty="0" smtClean="0"/>
              <a:t>Activity 2 </a:t>
            </a:r>
          </a:p>
          <a:p>
            <a:endParaRPr lang="en-GB" sz="2000" dirty="0" smtClean="0"/>
          </a:p>
          <a:p>
            <a:r>
              <a:rPr lang="en-GB" sz="2000" dirty="0" smtClean="0"/>
              <a:t>1</a:t>
            </a:r>
            <a:r>
              <a:rPr lang="en-GB" sz="2000" dirty="0"/>
              <a:t>. Computer systems have three components: Processing, outputs </a:t>
            </a:r>
            <a:r>
              <a:rPr lang="en-GB" sz="2000" dirty="0" smtClean="0"/>
              <a:t>and  inputs</a:t>
            </a:r>
            <a:r>
              <a:rPr lang="en-GB" sz="2000" dirty="0"/>
              <a:t>. </a:t>
            </a:r>
            <a:endParaRPr lang="en-GB" sz="2000" dirty="0" smtClean="0"/>
          </a:p>
          <a:p>
            <a:r>
              <a:rPr lang="en-GB" sz="2000" dirty="0" smtClean="0"/>
              <a:t>Draw a diagram with these elements in </a:t>
            </a:r>
            <a:r>
              <a:rPr lang="en-GB" sz="2000" dirty="0"/>
              <a:t>the correct </a:t>
            </a:r>
            <a:r>
              <a:rPr lang="en-GB" sz="2000" dirty="0" smtClean="0"/>
              <a:t> form</a:t>
            </a:r>
          </a:p>
          <a:p>
            <a:endParaRPr lang="en-GB" sz="2000" dirty="0"/>
          </a:p>
          <a:p>
            <a:r>
              <a:rPr lang="en-GB" sz="2000" dirty="0" smtClean="0"/>
              <a:t>2.   Draw the boxes below and match  the types of systems to the definitions </a:t>
            </a:r>
            <a:endParaRPr lang="en-GB" sz="20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17251" b="8547"/>
          <a:stretch/>
        </p:blipFill>
        <p:spPr>
          <a:xfrm>
            <a:off x="2800694" y="3933056"/>
            <a:ext cx="5785947" cy="23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4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Assessment Activity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Describe the use and give examples  of </a:t>
            </a:r>
            <a:r>
              <a:rPr lang="en-GB" b="1" dirty="0">
                <a:solidFill>
                  <a:schemeClr val="bg1"/>
                </a:solidFill>
              </a:rPr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Explain how an embedded system differs from a non-embedded system.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</a:p>
          <a:p>
            <a:pPr lvl="0"/>
            <a:r>
              <a:rPr lang="en-GB" dirty="0" smtClean="0">
                <a:solidFill>
                  <a:schemeClr val="bg1"/>
                </a:solidFill>
              </a:rPr>
              <a:t> </a:t>
            </a:r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74446" y="1261750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2000" dirty="0" smtClean="0"/>
          </a:p>
          <a:p>
            <a:r>
              <a:rPr lang="en-GB" sz="2000" dirty="0" smtClean="0"/>
              <a:t>3.   Draw the table below  and tick the correct box </a:t>
            </a:r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816" y="2430293"/>
            <a:ext cx="5598162" cy="303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8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12738"/>
            <a:ext cx="8640960" cy="667990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Assessment Activity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2232248" cy="5544616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 smtClean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 Objectives</a:t>
            </a:r>
          </a:p>
          <a:p>
            <a:r>
              <a:rPr lang="en-GB" dirty="0">
                <a:solidFill>
                  <a:schemeClr val="bg1"/>
                </a:solidFill>
              </a:rPr>
              <a:t>Understand what are embedded systems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Learning Outcomes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A/A* Describe the use and give examples  of </a:t>
            </a:r>
            <a:r>
              <a:rPr lang="en-GB" b="1" dirty="0">
                <a:solidFill>
                  <a:schemeClr val="bg1"/>
                </a:solidFill>
              </a:rPr>
              <a:t>embedded system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C/B Explain how an embedded system differs from a non-embedded system.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E/D  List embedded systems in the home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74446" y="1300928"/>
            <a:ext cx="6121215" cy="5368432"/>
          </a:xfrm>
          <a:prstGeom prst="rect">
            <a:avLst/>
          </a:prstGeom>
          <a:solidFill>
            <a:schemeClr val="tx1">
              <a:lumMod val="95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2000" dirty="0" smtClean="0"/>
              <a:t>4</a:t>
            </a:r>
            <a:r>
              <a:rPr lang="en-GB" sz="2000" dirty="0"/>
              <a:t>. Gareth has a satellite navigation system (Sat </a:t>
            </a:r>
            <a:r>
              <a:rPr lang="en-GB" sz="2000" dirty="0" err="1"/>
              <a:t>Nav</a:t>
            </a:r>
            <a:r>
              <a:rPr lang="en-GB" sz="2000" dirty="0"/>
              <a:t>) in his car that uses RAM and ROM. </a:t>
            </a:r>
            <a:r>
              <a:rPr lang="en-GB" sz="2000" dirty="0" smtClean="0"/>
              <a:t>  Draw the table below and tick one </a:t>
            </a:r>
            <a:r>
              <a:rPr lang="en-GB" sz="2000" dirty="0"/>
              <a:t>box in each row to show </a:t>
            </a:r>
            <a:r>
              <a:rPr lang="en-GB" sz="2000" dirty="0" smtClean="0"/>
              <a:t> which statement is true</a:t>
            </a:r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r>
              <a:rPr lang="en-GB" sz="2000" dirty="0"/>
              <a:t>5. Gareth’s Sat </a:t>
            </a:r>
            <a:r>
              <a:rPr lang="en-GB" sz="2000" dirty="0" err="1"/>
              <a:t>Nav</a:t>
            </a:r>
            <a:r>
              <a:rPr lang="en-GB" sz="2000" dirty="0"/>
              <a:t> contains an embedded system. Define what is meant by an ‘embedded system’. </a:t>
            </a:r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1470"/>
            <a:ext cx="2091413" cy="239178"/>
          </a:xfrm>
          <a:prstGeom prst="rect">
            <a:avLst/>
          </a:prstGeom>
        </p:spPr>
      </p:pic>
      <p:sp>
        <p:nvSpPr>
          <p:cNvPr id="18" name="AutoShape 2" descr="Image result for input output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4" descr="Image result for input output proc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7" descr="Image result for input output process compu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8146" t="10139" b="8760"/>
          <a:stretch/>
        </p:blipFill>
        <p:spPr>
          <a:xfrm>
            <a:off x="2774446" y="2276872"/>
            <a:ext cx="6025885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73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TM01859868[[fn=Thermal]]</Template>
  <TotalTime>326</TotalTime>
  <Words>576</Words>
  <Application>Microsoft Office PowerPoint</Application>
  <PresentationFormat>On-screen Show (4:3)</PresentationFormat>
  <Paragraphs>193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Times New Roman</vt:lpstr>
      <vt:lpstr>Verdana</vt:lpstr>
      <vt:lpstr>Thermal</vt:lpstr>
      <vt:lpstr>Embedded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Janes</dc:creator>
  <cp:lastModifiedBy>jane sharpe</cp:lastModifiedBy>
  <cp:revision>27</cp:revision>
  <dcterms:created xsi:type="dcterms:W3CDTF">2015-09-05T01:13:27Z</dcterms:created>
  <dcterms:modified xsi:type="dcterms:W3CDTF">2015-11-10T23:00:48Z</dcterms:modified>
</cp:coreProperties>
</file>