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Museo 300" panose="02000000000000000000" pitchFamily="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Museo 700" panose="02000000000000000000" pitchFamily="2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C1BEC-F2A8-4A19-B887-234C334BA11E}" type="datetimeFigureOut">
              <a:rPr lang="en-GB" smtClean="0"/>
              <a:t>31/10/2013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3B6C1-E976-49EF-8D81-210FB7745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4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B3C7C50-0989-4063-96A8-F0E877443FA3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C0556B9-1D1F-4221-A4AA-3D4CF69E774A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7D05534-D7E4-41A1-B75C-8BB46AD15FE9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16B5CCA-A609-49CE-9166-9946E3864AEC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B09CC17-B058-45E8-A5C1-0C232ACED829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B09CC17-B058-45E8-A5C1-0C232ACED829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B09CC17-B058-45E8-A5C1-0C232ACED829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C0556B9-1D1F-4221-A4AA-3D4CF69E774A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AFBFB0A-FB68-4DE0-A52A-CE6C155F1091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C0556B9-1D1F-4221-A4AA-3D4CF69E774A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AFBFB0A-FB68-4DE0-A52A-CE6C155F1091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8224E30-3DAC-4F5B-8FC1-BA9597DD43C4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059" y="1662253"/>
            <a:ext cx="9144000" cy="103820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9144000" cy="4464496"/>
          </a:xfrm>
          <a:prstGeom prst="rect">
            <a:avLst/>
          </a:prstGeom>
          <a:gradFill>
            <a:gsLst>
              <a:gs pos="0">
                <a:srgbClr val="FB8611">
                  <a:lumMod val="70000"/>
                </a:srgbClr>
              </a:gs>
              <a:gs pos="88000">
                <a:srgbClr val="F29708"/>
              </a:gs>
              <a:gs pos="14000">
                <a:srgbClr val="FB8611"/>
              </a:gs>
              <a:gs pos="100000">
                <a:srgbClr val="FB8611">
                  <a:lumMod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t="22184" r="29080" b="25759"/>
          <a:stretch/>
        </p:blipFill>
        <p:spPr>
          <a:xfrm>
            <a:off x="3794122" y="157457"/>
            <a:ext cx="1584176" cy="1304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112938"/>
            <a:ext cx="8229600" cy="752499"/>
          </a:xfrm>
          <a:prstGeom prst="rect">
            <a:avLst/>
          </a:prstGeom>
        </p:spPr>
        <p:txBody>
          <a:bodyPr/>
          <a:lstStyle>
            <a:lvl1pPr>
              <a:defRPr lang="en-GB" sz="8800" b="1" kern="1200" dirty="0">
                <a:solidFill>
                  <a:schemeClr val="bg1"/>
                </a:solidFill>
                <a:latin typeface="Museo 700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882752"/>
            <a:ext cx="746653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400" b="0" kern="1200" dirty="0" smtClean="0">
                <a:solidFill>
                  <a:srgbClr val="573201"/>
                </a:solidFill>
                <a:latin typeface="Museo 300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149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165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7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17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-36512" y="707040"/>
            <a:ext cx="9195956" cy="57663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-33453" y="-5083"/>
            <a:ext cx="9195956" cy="726562"/>
          </a:xfrm>
          <a:prstGeom prst="rect">
            <a:avLst/>
          </a:prstGeom>
          <a:gradFill flip="none" rotWithShape="0">
            <a:gsLst>
              <a:gs pos="88000">
                <a:srgbClr val="FF9900"/>
              </a:gs>
              <a:gs pos="14000">
                <a:srgbClr val="FF99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64526" y="28487"/>
            <a:ext cx="4487944" cy="63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Understanding Computers</a:t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</a:b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L5 – Storage Devices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seo 300" panose="02000000000000000000" pitchFamily="2" charset="0"/>
              <a:cs typeface="Arial" pitchFamily="34" charset="0"/>
            </a:endParaRPr>
          </a:p>
        </p:txBody>
      </p:sp>
      <p:pic>
        <p:nvPicPr>
          <p:cNvPr id="10" name="Picture 2" descr="C:\Users\Rob\Dropbox\KS3 Project\pg_online_logo\ai_eps\PG_Inverse_White_R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8" y="105094"/>
            <a:ext cx="2426633" cy="5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Storage Devices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993A0F"/>
                </a:solidFill>
                <a:latin typeface="Museo 300" panose="02000000000000000000" pitchFamily="2" charset="0"/>
              </a:rPr>
              <a:t>Understanding Computers</a:t>
            </a:r>
            <a:endParaRPr lang="en-GB" dirty="0">
              <a:solidFill>
                <a:srgbClr val="993A0F"/>
              </a:solidFill>
              <a:latin typeface="Museo 3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Pits and lands</a:t>
            </a:r>
            <a:endParaRPr lang="en-GB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All Optical media (CD, DVD, Blu-Ray etc.) have pits and </a:t>
            </a:r>
            <a:r>
              <a:rPr lang="en-GB" dirty="0" smtClean="0"/>
              <a:t>lands</a:t>
            </a:r>
            <a:endParaRPr lang="en-GB" dirty="0" smtClean="0"/>
          </a:p>
          <a:p>
            <a:r>
              <a:rPr lang="en-GB" dirty="0" smtClean="0"/>
              <a:t>These are microscopic and represent the binary information of the data stored on the </a:t>
            </a:r>
            <a:r>
              <a:rPr lang="en-GB" dirty="0" smtClean="0"/>
              <a:t>disc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 smtClean="0"/>
              <a:t>CD is </a:t>
            </a:r>
            <a:r>
              <a:rPr lang="en-GB" dirty="0" smtClean="0"/>
              <a:t>reflective and reflects the laser into a sensor to register it as a 0, but when the light hits the beginning or end of a pit, it scatters with little reflection, and a 1 is </a:t>
            </a:r>
            <a:r>
              <a:rPr lang="en-GB" dirty="0" smtClean="0"/>
              <a:t>registered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22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How a CD-ROM is read</a:t>
            </a:r>
            <a:endParaRPr lang="en-GB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035602" y="3140968"/>
            <a:ext cx="4784869" cy="33843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Data is encoded onto the CD using a series of </a:t>
            </a:r>
            <a:r>
              <a:rPr lang="en-GB" dirty="0" smtClean="0"/>
              <a:t>‘Pits</a:t>
            </a:r>
            <a:r>
              <a:rPr lang="en-GB" dirty="0"/>
              <a:t>' and </a:t>
            </a:r>
            <a:r>
              <a:rPr lang="en-GB" dirty="0" smtClean="0"/>
              <a:t>‘Lands‘. 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 change from a Pit to a Land is </a:t>
            </a:r>
            <a:r>
              <a:rPr lang="en-GB" dirty="0"/>
              <a:t>read as a </a:t>
            </a:r>
            <a:r>
              <a:rPr lang="en-GB" dirty="0" smtClean="0"/>
              <a:t>1 </a:t>
            </a:r>
            <a:r>
              <a:rPr lang="en-GB" dirty="0"/>
              <a:t>and </a:t>
            </a:r>
            <a:r>
              <a:rPr lang="en-GB" dirty="0" smtClean="0"/>
              <a:t>no change or a Land </a:t>
            </a:r>
            <a:r>
              <a:rPr lang="en-GB" dirty="0"/>
              <a:t>is read as a </a:t>
            </a:r>
            <a:r>
              <a:rPr lang="en-GB" dirty="0" smtClean="0"/>
              <a:t>0. 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In this figure, it will read as:  </a:t>
            </a:r>
            <a:r>
              <a:rPr lang="en-GB" b="1" dirty="0" smtClean="0"/>
              <a:t>01001010</a:t>
            </a:r>
            <a:endParaRPr lang="en-GB" b="1" dirty="0"/>
          </a:p>
          <a:p>
            <a:pPr>
              <a:lnSpc>
                <a:spcPct val="120000"/>
              </a:lnSpc>
            </a:pPr>
            <a:r>
              <a:rPr lang="en-GB" dirty="0" smtClean="0"/>
              <a:t>Remember </a:t>
            </a:r>
            <a:r>
              <a:rPr lang="en-GB" dirty="0"/>
              <a:t>Your </a:t>
            </a:r>
            <a:r>
              <a:rPr lang="en-GB" b="1" dirty="0"/>
              <a:t>ASCII</a:t>
            </a:r>
            <a:r>
              <a:rPr lang="en-GB" dirty="0"/>
              <a:t>!</a:t>
            </a:r>
          </a:p>
          <a:p>
            <a:pPr>
              <a:lnSpc>
                <a:spcPct val="120000"/>
              </a:lnSpc>
            </a:pPr>
            <a:r>
              <a:rPr lang="en-GB" dirty="0"/>
              <a:t>Therefore </a:t>
            </a:r>
            <a:r>
              <a:rPr lang="en-GB" b="1" dirty="0" smtClean="0"/>
              <a:t>01001010 </a:t>
            </a:r>
            <a:r>
              <a:rPr lang="en-GB" dirty="0" smtClean="0"/>
              <a:t>=</a:t>
            </a:r>
            <a:r>
              <a:rPr lang="en-GB" b="1" dirty="0" smtClean="0"/>
              <a:t> 74 </a:t>
            </a:r>
            <a:r>
              <a:rPr lang="en-GB" dirty="0" smtClean="0"/>
              <a:t>=</a:t>
            </a:r>
            <a:r>
              <a:rPr lang="en-GB" b="1" dirty="0" smtClean="0"/>
              <a:t> </a:t>
            </a:r>
            <a:r>
              <a:rPr lang="en-GB" dirty="0" smtClean="0"/>
              <a:t>Letter</a:t>
            </a:r>
            <a:r>
              <a:rPr lang="en-GB" b="1" dirty="0" smtClean="0"/>
              <a:t> J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8 Bits = 1 Byte = 1 Character of Text</a:t>
            </a:r>
            <a:endParaRPr lang="en-GB" sz="2000" dirty="0" smtClean="0"/>
          </a:p>
        </p:txBody>
      </p:sp>
      <p:grpSp>
        <p:nvGrpSpPr>
          <p:cNvPr id="58" name="Group 57"/>
          <p:cNvGrpSpPr/>
          <p:nvPr/>
        </p:nvGrpSpPr>
        <p:grpSpPr>
          <a:xfrm>
            <a:off x="611560" y="1696113"/>
            <a:ext cx="6196563" cy="4973247"/>
            <a:chOff x="465200" y="1624105"/>
            <a:chExt cx="6196563" cy="4973247"/>
          </a:xfrm>
        </p:grpSpPr>
        <p:sp>
          <p:nvSpPr>
            <p:cNvPr id="3" name="Can 2"/>
            <p:cNvSpPr/>
            <p:nvPr/>
          </p:nvSpPr>
          <p:spPr>
            <a:xfrm>
              <a:off x="2989355" y="5517232"/>
              <a:ext cx="432048" cy="108012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 smtClean="0"/>
                <a:t>Laser</a:t>
              </a:r>
              <a:endParaRPr lang="en-GB" dirty="0"/>
            </a:p>
          </p:txBody>
        </p:sp>
        <p:sp>
          <p:nvSpPr>
            <p:cNvPr id="6" name="Chord 5"/>
            <p:cNvSpPr/>
            <p:nvPr/>
          </p:nvSpPr>
          <p:spPr>
            <a:xfrm>
              <a:off x="757107" y="3586079"/>
              <a:ext cx="1008112" cy="1008112"/>
            </a:xfrm>
            <a:prstGeom prst="chord">
              <a:avLst>
                <a:gd name="adj1" fmla="val 5372991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44359" y="2204864"/>
              <a:ext cx="6045396" cy="517119"/>
              <a:chOff x="3419872" y="2096852"/>
              <a:chExt cx="4018858" cy="517119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>
                <a:off x="5445123" y="2107481"/>
                <a:ext cx="504056" cy="50405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923928" y="2096852"/>
                <a:ext cx="504056" cy="50405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4932040" y="2611537"/>
                <a:ext cx="504056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5949179" y="2119509"/>
                <a:ext cx="504056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934674" y="2600908"/>
                <a:ext cx="504056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444920" y="2109915"/>
                <a:ext cx="504056" cy="50405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3419872" y="2096852"/>
                <a:ext cx="504056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427984" y="2613316"/>
                <a:ext cx="504056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53325" y="228761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Pit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89797" y="1949061"/>
              <a:ext cx="803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Change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86825" y="1962659"/>
              <a:ext cx="803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+mn-lt"/>
                </a:rPr>
                <a:t>Change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15436" y="1935580"/>
              <a:ext cx="803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+mn-lt"/>
                </a:rPr>
                <a:t>Change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48027" y="2287615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Land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06257" y="2287615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Land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5511" y="2287615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Pit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18733" y="2287615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Land</a:t>
              </a:r>
              <a:endParaRPr lang="en-GB" sz="1600" dirty="0">
                <a:latin typeface="+mn-lt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2895333" y="3861048"/>
              <a:ext cx="591492" cy="61206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3577279" y="3769122"/>
              <a:ext cx="0" cy="10280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848069" y="3769122"/>
              <a:ext cx="0" cy="10280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191079" y="2732613"/>
              <a:ext cx="0" cy="12544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389797" y="4077072"/>
              <a:ext cx="17258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" idx="1"/>
            </p:cNvCxnSpPr>
            <p:nvPr/>
          </p:nvCxnSpPr>
          <p:spPr>
            <a:xfrm flipV="1">
              <a:off x="3205379" y="4797152"/>
              <a:ext cx="37190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" idx="1"/>
            </p:cNvCxnSpPr>
            <p:nvPr/>
          </p:nvCxnSpPr>
          <p:spPr>
            <a:xfrm flipH="1" flipV="1">
              <a:off x="2848069" y="4797152"/>
              <a:ext cx="35731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2848069" y="2732613"/>
              <a:ext cx="343010" cy="10365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3205379" y="2732613"/>
              <a:ext cx="371900" cy="10365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858402" y="3645024"/>
              <a:ext cx="684600" cy="2160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858402" y="4633380"/>
              <a:ext cx="684600" cy="21602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7544" y="4581128"/>
              <a:ext cx="12006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Light Sensor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76734" y="3757086"/>
              <a:ext cx="1419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Reflected Light</a:t>
              </a:r>
              <a:endParaRPr lang="en-GB" sz="1600" dirty="0">
                <a:latin typeface="+mn-lt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467544" y="1949061"/>
              <a:ext cx="61942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65200" y="1624105"/>
              <a:ext cx="1842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latin typeface="+mn-lt"/>
                </a:rPr>
                <a:t>Top of CD ROM Disk</a:t>
              </a:r>
              <a:endParaRPr lang="en-GB" sz="1600" i="1" dirty="0"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8391" y="2730406"/>
              <a:ext cx="2171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latin typeface="+mn-lt"/>
                </a:rPr>
                <a:t>Bottom of CD ROM Disk</a:t>
              </a:r>
              <a:endParaRPr lang="en-GB" sz="160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3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The Surface of a CD-ROM</a:t>
            </a:r>
            <a:endParaRPr lang="en-GB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1061319"/>
          </a:xfrm>
        </p:spPr>
        <p:txBody>
          <a:bodyPr>
            <a:normAutofit/>
          </a:bodyPr>
          <a:lstStyle/>
          <a:p>
            <a:r>
              <a:rPr lang="en-US" dirty="0" smtClean="0"/>
              <a:t>Microscopic view of the surface of a CD ROM.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797"/>
          <a:stretch/>
        </p:blipFill>
        <p:spPr bwMode="auto">
          <a:xfrm>
            <a:off x="395536" y="2924944"/>
            <a:ext cx="8387283" cy="347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Activity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65923"/>
          </a:xfrm>
        </p:spPr>
        <p:txBody>
          <a:bodyPr>
            <a:normAutofit/>
          </a:bodyPr>
          <a:lstStyle/>
          <a:p>
            <a:r>
              <a:rPr lang="en-GB" dirty="0" smtClean="0"/>
              <a:t>Complete Worksheet 7-8 Reading from a CD.</a:t>
            </a:r>
          </a:p>
          <a:p>
            <a:r>
              <a:rPr lang="en-GB" dirty="0" smtClean="0"/>
              <a:t>Use Worksheet 7-5 ASCII Codes sheet to help you convert your readings into text.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573" y="3599719"/>
            <a:ext cx="3752635" cy="306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Recap</a:t>
            </a:r>
            <a:endParaRPr lang="en-GB" b="1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Name at least three types of Optical storage device.</a:t>
            </a:r>
          </a:p>
          <a:p>
            <a:pPr eaLnBrk="1" hangingPunct="1"/>
            <a:r>
              <a:rPr lang="en-US" sz="3200" dirty="0" smtClean="0"/>
              <a:t>How is data written to a CD?</a:t>
            </a:r>
          </a:p>
          <a:p>
            <a:pPr eaLnBrk="1" hangingPunct="1"/>
            <a:r>
              <a:rPr lang="en-US" sz="3200" dirty="0" smtClean="0"/>
              <a:t>How are zeros and one represented on a CD?</a:t>
            </a:r>
          </a:p>
          <a:p>
            <a:pPr eaLnBrk="1" hangingPunct="1"/>
            <a:r>
              <a:rPr lang="en-US" dirty="0" smtClean="0"/>
              <a:t>How might a Hard Disk store data?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475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State the typical capacities, strengths and weaknesses of different storage devices</a:t>
            </a:r>
          </a:p>
          <a:p>
            <a:pPr lvl="0"/>
            <a:r>
              <a:rPr lang="en-GB" dirty="0"/>
              <a:t>Describe how data is stored on a CD</a:t>
            </a:r>
          </a:p>
          <a:p>
            <a:pPr lvl="0"/>
            <a:r>
              <a:rPr lang="en-GB" dirty="0"/>
              <a:t>Describe how 0s and 1s are represented by pits and lands on a CD</a:t>
            </a:r>
          </a:p>
          <a:p>
            <a:pPr lvl="0"/>
            <a:r>
              <a:rPr lang="en-GB" dirty="0"/>
              <a:t>Name three types of optical storage device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Learning Objectives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37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Starter Activity</a:t>
            </a:r>
          </a:p>
        </p:txBody>
      </p:sp>
      <p:pic>
        <p:nvPicPr>
          <p:cNvPr id="15364" name="Picture 4" descr="http://t3.gstatic.com/images?q=tbn:ANd9GcQx0GZ4-b0bUoaFKMP5lFe9nspHokD0OJ_EcrxdJHyoUkSp1WDIfDedU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1584226" cy="16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t2.gstatic.com/images?q=tbn:ANd9GcSItn9G-m1m97VFL6vO3NZGOdlC8hQDKJECGSXSJ7HE46IF6v__V1lm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4292600"/>
            <a:ext cx="1728688" cy="17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http://t2.gstatic.com/images?q=tbn:ANd9GcQDpQKSegFxAJ6x8rlTE01xt-UeSA5CnmgVKMIwSPMNOkyvqphQbxc714b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 bwMode="auto">
          <a:xfrm>
            <a:off x="5796136" y="1988840"/>
            <a:ext cx="2314343" cy="168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6238" r="18381" b="15665"/>
          <a:stretch/>
        </p:blipFill>
        <p:spPr bwMode="auto">
          <a:xfrm>
            <a:off x="2987824" y="2205038"/>
            <a:ext cx="2611372" cy="169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4" t="17554" r="21238" b="11070"/>
          <a:stretch/>
        </p:blipFill>
        <p:spPr bwMode="auto">
          <a:xfrm>
            <a:off x="3203848" y="4509120"/>
            <a:ext cx="1754654" cy="14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780259" cy="184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9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Data Units</a:t>
            </a:r>
            <a:endParaRPr lang="en-GB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81200" algn="l"/>
                <a:tab pos="4933950" algn="l"/>
              </a:tabLst>
            </a:pPr>
            <a:r>
              <a:rPr lang="en-GB" b="1" dirty="0"/>
              <a:t>Name 	</a:t>
            </a:r>
            <a:r>
              <a:rPr lang="en-GB" b="1" dirty="0" smtClean="0"/>
              <a:t>Equal to	Size </a:t>
            </a:r>
            <a:r>
              <a:rPr lang="en-GB" b="1" dirty="0"/>
              <a:t>in Bytes </a:t>
            </a:r>
          </a:p>
          <a:p>
            <a:pPr marL="0" indent="0">
              <a:buNone/>
              <a:tabLst>
                <a:tab pos="1981200" algn="l"/>
                <a:tab pos="4933950" algn="l"/>
              </a:tabLst>
            </a:pPr>
            <a:r>
              <a:rPr lang="en-GB" dirty="0"/>
              <a:t>Bit </a:t>
            </a:r>
            <a:r>
              <a:rPr lang="en-GB" dirty="0" smtClean="0"/>
              <a:t>	1 bit	1/8 </a:t>
            </a:r>
            <a:endParaRPr lang="en-GB" dirty="0"/>
          </a:p>
          <a:p>
            <a:pPr marL="0" indent="0">
              <a:buNone/>
              <a:tabLst>
                <a:tab pos="1981200" algn="l"/>
                <a:tab pos="4933950" algn="l"/>
              </a:tabLst>
            </a:pPr>
            <a:r>
              <a:rPr lang="en-GB" dirty="0" smtClean="0"/>
              <a:t>Byte 	8 bits	1 </a:t>
            </a:r>
            <a:endParaRPr lang="en-GB" dirty="0"/>
          </a:p>
          <a:p>
            <a:pPr marL="0" indent="0">
              <a:buNone/>
              <a:tabLst>
                <a:tab pos="1981200" algn="l"/>
                <a:tab pos="4933950" algn="l"/>
              </a:tabLst>
            </a:pPr>
            <a:r>
              <a:rPr lang="en-GB" dirty="0"/>
              <a:t>Kilobyte </a:t>
            </a:r>
            <a:r>
              <a:rPr lang="en-GB" dirty="0" smtClean="0"/>
              <a:t>	1,024 </a:t>
            </a:r>
            <a:r>
              <a:rPr lang="en-GB" dirty="0"/>
              <a:t>bytes </a:t>
            </a:r>
            <a:r>
              <a:rPr lang="en-GB" dirty="0" smtClean="0"/>
              <a:t>	1,024 </a:t>
            </a:r>
            <a:endParaRPr lang="en-GB" dirty="0"/>
          </a:p>
          <a:p>
            <a:pPr marL="0" indent="0">
              <a:buNone/>
              <a:tabLst>
                <a:tab pos="1981200" algn="l"/>
                <a:tab pos="4933950" algn="l"/>
              </a:tabLst>
            </a:pPr>
            <a:r>
              <a:rPr lang="en-GB" dirty="0"/>
              <a:t>Megabyte </a:t>
            </a:r>
            <a:r>
              <a:rPr lang="en-GB" dirty="0" smtClean="0"/>
              <a:t>	1,024 </a:t>
            </a:r>
            <a:r>
              <a:rPr lang="en-GB" dirty="0"/>
              <a:t>kilobytes </a:t>
            </a:r>
            <a:r>
              <a:rPr lang="en-GB" dirty="0" smtClean="0"/>
              <a:t>	1,048,576 </a:t>
            </a:r>
            <a:endParaRPr lang="en-GB" dirty="0"/>
          </a:p>
          <a:p>
            <a:pPr marL="0" indent="0">
              <a:buNone/>
              <a:tabLst>
                <a:tab pos="1981200" algn="l"/>
                <a:tab pos="4933950" algn="l"/>
              </a:tabLst>
            </a:pPr>
            <a:r>
              <a:rPr lang="en-GB" dirty="0"/>
              <a:t>Gigabyte </a:t>
            </a:r>
            <a:r>
              <a:rPr lang="en-GB" dirty="0" smtClean="0"/>
              <a:t>	1,024 </a:t>
            </a:r>
            <a:r>
              <a:rPr lang="en-GB" dirty="0"/>
              <a:t>megabytes </a:t>
            </a:r>
            <a:r>
              <a:rPr lang="en-GB" dirty="0" smtClean="0"/>
              <a:t>	1,073,741,824 </a:t>
            </a:r>
            <a:endParaRPr lang="en-GB" dirty="0"/>
          </a:p>
          <a:p>
            <a:pPr marL="0" indent="0">
              <a:buNone/>
              <a:tabLst>
                <a:tab pos="1981200" algn="l"/>
                <a:tab pos="4933950" algn="l"/>
              </a:tabLst>
            </a:pPr>
            <a:r>
              <a:rPr lang="en-GB" dirty="0" err="1"/>
              <a:t>Terrabyte</a:t>
            </a:r>
            <a:r>
              <a:rPr lang="en-GB" dirty="0"/>
              <a:t> </a:t>
            </a:r>
            <a:r>
              <a:rPr lang="en-GB" dirty="0" smtClean="0"/>
              <a:t>	1,024 </a:t>
            </a:r>
            <a:r>
              <a:rPr lang="en-GB" dirty="0"/>
              <a:t>gigabytes </a:t>
            </a:r>
            <a:r>
              <a:rPr lang="en-GB" dirty="0" smtClean="0"/>
              <a:t>	1,099,511,627,776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/>
              <a:t>Storage Units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  <a:tabLst>
                <a:tab pos="2147888" algn="l"/>
              </a:tabLst>
            </a:pPr>
            <a:r>
              <a:rPr lang="en-GB" b="1" dirty="0">
                <a:solidFill>
                  <a:prstClr val="black"/>
                </a:solidFill>
              </a:rPr>
              <a:t>Name </a:t>
            </a:r>
            <a:r>
              <a:rPr lang="en-GB" b="1" dirty="0" smtClean="0">
                <a:solidFill>
                  <a:prstClr val="black"/>
                </a:solidFill>
              </a:rPr>
              <a:t>	What can it store?</a:t>
            </a:r>
            <a:endParaRPr lang="en-GB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20000"/>
              </a:lnSpc>
              <a:buNone/>
              <a:tabLst>
                <a:tab pos="2147888" algn="l"/>
              </a:tabLst>
            </a:pPr>
            <a:r>
              <a:rPr lang="en-GB" sz="3400" dirty="0">
                <a:solidFill>
                  <a:prstClr val="black"/>
                </a:solidFill>
              </a:rPr>
              <a:t>Byte </a:t>
            </a:r>
            <a:r>
              <a:rPr lang="en-GB" sz="3400" dirty="0" smtClean="0">
                <a:solidFill>
                  <a:prstClr val="black"/>
                </a:solidFill>
              </a:rPr>
              <a:t>	A </a:t>
            </a:r>
            <a:r>
              <a:rPr lang="en-GB" sz="3400" dirty="0">
                <a:solidFill>
                  <a:prstClr val="black"/>
                </a:solidFill>
              </a:rPr>
              <a:t>single letter, like "A." </a:t>
            </a:r>
          </a:p>
          <a:p>
            <a:pPr marL="2147888" lvl="0" indent="-2147888">
              <a:lnSpc>
                <a:spcPct val="120000"/>
              </a:lnSpc>
              <a:buNone/>
              <a:tabLst>
                <a:tab pos="2147888" algn="l"/>
              </a:tabLst>
            </a:pPr>
            <a:r>
              <a:rPr lang="en-GB" sz="3400" dirty="0">
                <a:solidFill>
                  <a:prstClr val="black"/>
                </a:solidFill>
              </a:rPr>
              <a:t>Kilobyte </a:t>
            </a:r>
            <a:r>
              <a:rPr lang="en-GB" sz="3400" dirty="0" smtClean="0">
                <a:solidFill>
                  <a:prstClr val="black"/>
                </a:solidFill>
              </a:rPr>
              <a:t>	A </a:t>
            </a:r>
            <a:r>
              <a:rPr lang="en-GB" sz="3400" dirty="0">
                <a:solidFill>
                  <a:prstClr val="black"/>
                </a:solidFill>
              </a:rPr>
              <a:t>14-line e-mail. A pretty lengthy paragraph of text. </a:t>
            </a:r>
          </a:p>
          <a:p>
            <a:pPr marL="0" lvl="0" indent="0">
              <a:lnSpc>
                <a:spcPct val="120000"/>
              </a:lnSpc>
              <a:buNone/>
              <a:tabLst>
                <a:tab pos="2147888" algn="l"/>
              </a:tabLst>
            </a:pPr>
            <a:r>
              <a:rPr lang="en-GB" sz="3400" dirty="0">
                <a:solidFill>
                  <a:prstClr val="black"/>
                </a:solidFill>
              </a:rPr>
              <a:t>Megabyte </a:t>
            </a:r>
            <a:r>
              <a:rPr lang="en-GB" sz="3400" dirty="0" smtClean="0">
                <a:solidFill>
                  <a:prstClr val="black"/>
                </a:solidFill>
              </a:rPr>
              <a:t>	A </a:t>
            </a:r>
            <a:r>
              <a:rPr lang="en-GB" sz="3400" dirty="0">
                <a:solidFill>
                  <a:prstClr val="black"/>
                </a:solidFill>
              </a:rPr>
              <a:t>good sized novel.</a:t>
            </a:r>
          </a:p>
          <a:p>
            <a:pPr marL="2147888" lvl="0" indent="-2147888">
              <a:lnSpc>
                <a:spcPct val="120000"/>
              </a:lnSpc>
              <a:buNone/>
              <a:tabLst>
                <a:tab pos="2147888" algn="l"/>
              </a:tabLst>
            </a:pPr>
            <a:r>
              <a:rPr lang="en-GB" sz="3400" dirty="0">
                <a:solidFill>
                  <a:prstClr val="black"/>
                </a:solidFill>
              </a:rPr>
              <a:t>Gigabyte </a:t>
            </a:r>
            <a:r>
              <a:rPr lang="en-GB" sz="3400" dirty="0" smtClean="0">
                <a:solidFill>
                  <a:prstClr val="black"/>
                </a:solidFill>
              </a:rPr>
              <a:t>	Roughly 300 MP3s or 40 </a:t>
            </a:r>
            <a:r>
              <a:rPr lang="en-GB" sz="3400" dirty="0">
                <a:solidFill>
                  <a:prstClr val="black"/>
                </a:solidFill>
              </a:rPr>
              <a:t>minutes of video at DVD </a:t>
            </a:r>
            <a:r>
              <a:rPr lang="en-GB" sz="3400" dirty="0" smtClean="0">
                <a:solidFill>
                  <a:prstClr val="black"/>
                </a:solidFill>
              </a:rPr>
              <a:t>quality. </a:t>
            </a:r>
            <a:r>
              <a:rPr lang="en-GB" sz="3400" dirty="0">
                <a:solidFill>
                  <a:prstClr val="black"/>
                </a:solidFill>
              </a:rPr>
              <a:t>A CD holds about </a:t>
            </a:r>
            <a:r>
              <a:rPr lang="en-GB" sz="3400" dirty="0" smtClean="0">
                <a:solidFill>
                  <a:prstClr val="black"/>
                </a:solidFill>
              </a:rPr>
              <a:t>three quarters of </a:t>
            </a:r>
            <a:r>
              <a:rPr lang="en-GB" sz="3400" dirty="0">
                <a:solidFill>
                  <a:prstClr val="black"/>
                </a:solidFill>
              </a:rPr>
              <a:t>a gigabyte</a:t>
            </a:r>
            <a:r>
              <a:rPr lang="en-GB" sz="3400" dirty="0" smtClean="0">
                <a:solidFill>
                  <a:prstClr val="black"/>
                </a:solidFill>
              </a:rPr>
              <a:t>.</a:t>
            </a:r>
            <a:endParaRPr lang="en-GB" sz="3400" dirty="0">
              <a:solidFill>
                <a:prstClr val="black"/>
              </a:solidFill>
            </a:endParaRPr>
          </a:p>
          <a:p>
            <a:pPr marL="2147888" indent="-2147888">
              <a:lnSpc>
                <a:spcPct val="120000"/>
              </a:lnSpc>
              <a:buNone/>
              <a:tabLst>
                <a:tab pos="2147888" algn="l"/>
              </a:tabLst>
            </a:pPr>
            <a:r>
              <a:rPr lang="en-GB" sz="3400" dirty="0" err="1">
                <a:solidFill>
                  <a:prstClr val="black"/>
                </a:solidFill>
              </a:rPr>
              <a:t>Terrabyte</a:t>
            </a:r>
            <a:r>
              <a:rPr lang="en-GB" sz="3400" dirty="0">
                <a:solidFill>
                  <a:prstClr val="black"/>
                </a:solidFill>
              </a:rPr>
              <a:t> </a:t>
            </a:r>
            <a:r>
              <a:rPr lang="en-GB" sz="3400" dirty="0" smtClean="0">
                <a:solidFill>
                  <a:prstClr val="black"/>
                </a:solidFill>
              </a:rPr>
              <a:t>	</a:t>
            </a:r>
            <a:r>
              <a:rPr lang="en-GB" sz="3400" dirty="0">
                <a:solidFill>
                  <a:prstClr val="black"/>
                </a:solidFill>
              </a:rPr>
              <a:t>1,000 copies of the </a:t>
            </a:r>
            <a:r>
              <a:rPr lang="en-GB" sz="3400" dirty="0" err="1">
                <a:solidFill>
                  <a:prstClr val="black"/>
                </a:solidFill>
              </a:rPr>
              <a:t>Encyclopedia</a:t>
            </a:r>
            <a:r>
              <a:rPr lang="en-GB" sz="3400" dirty="0">
                <a:solidFill>
                  <a:prstClr val="black"/>
                </a:solidFill>
              </a:rPr>
              <a:t> Britannica.  Statistically, the average person has spoken about this much by age 25!</a:t>
            </a:r>
          </a:p>
          <a:p>
            <a:pPr marL="2147888" lvl="0" indent="-2147888">
              <a:lnSpc>
                <a:spcPct val="120000"/>
              </a:lnSpc>
              <a:buNone/>
              <a:tabLst>
                <a:tab pos="2147888" algn="l"/>
              </a:tabLst>
            </a:pPr>
            <a:endParaRPr lang="en-GB" sz="3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Optical Media</a:t>
            </a:r>
            <a:endParaRPr lang="en-GB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CDs, DVDs, </a:t>
            </a:r>
            <a:r>
              <a:rPr lang="en-GB" sz="3600" dirty="0" err="1" smtClean="0"/>
              <a:t>Blu</a:t>
            </a:r>
            <a:r>
              <a:rPr lang="en-GB" sz="3600" dirty="0" smtClean="0"/>
              <a:t> Ray Disks</a:t>
            </a:r>
          </a:p>
          <a:p>
            <a:r>
              <a:rPr lang="en-GB" sz="3600" dirty="0" smtClean="0"/>
              <a:t>Some are read only</a:t>
            </a:r>
          </a:p>
          <a:p>
            <a:r>
              <a:rPr lang="en-GB" sz="3600" dirty="0" smtClean="0"/>
              <a:t>Some you can burn new data onto</a:t>
            </a:r>
          </a:p>
          <a:p>
            <a:r>
              <a:rPr lang="en-GB" sz="3600" dirty="0" smtClean="0"/>
              <a:t>Some you can re-use over and over again with new data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804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Reading and Writing to a CD-ROM</a:t>
            </a:r>
            <a:endParaRPr lang="en-GB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3825974" cy="4525963"/>
          </a:xfrm>
        </p:spPr>
        <p:txBody>
          <a:bodyPr/>
          <a:lstStyle/>
          <a:p>
            <a:r>
              <a:rPr lang="en-US" dirty="0" smtClean="0"/>
              <a:t>Powerful laser ‘burns’ disk surface</a:t>
            </a:r>
          </a:p>
          <a:p>
            <a:r>
              <a:rPr lang="en-US" dirty="0" smtClean="0"/>
              <a:t>Laser ‘burns’ pits into surface</a:t>
            </a:r>
          </a:p>
          <a:p>
            <a:r>
              <a:rPr lang="en-US" dirty="0" smtClean="0"/>
              <a:t>Weak laser reads surface</a:t>
            </a:r>
          </a:p>
          <a:p>
            <a:r>
              <a:rPr lang="en-US" dirty="0" smtClean="0"/>
              <a:t>Detector measures reflected light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76" b="18124"/>
          <a:stretch/>
        </p:blipFill>
        <p:spPr bwMode="auto">
          <a:xfrm>
            <a:off x="4211960" y="2139528"/>
            <a:ext cx="482533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6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Tracks on a CD</a:t>
            </a:r>
            <a:endParaRPr lang="en-GB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361074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CD has one long track on it full of Pits and Lands.</a:t>
            </a:r>
          </a:p>
          <a:p>
            <a:r>
              <a:rPr lang="en-GB" dirty="0" smtClean="0"/>
              <a:t>This tracks begins at the centre of the disk and work outwards in a tight spiral.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4175" r="4683" b="5288"/>
          <a:stretch/>
        </p:blipFill>
        <p:spPr bwMode="auto">
          <a:xfrm>
            <a:off x="4151806" y="2020198"/>
            <a:ext cx="4524650" cy="450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8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‘Burning’ a CD-ROM</a:t>
            </a:r>
            <a:endParaRPr lang="en-GB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07524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Pits and Lands are used to represent  1s and 0s in Binary.</a:t>
            </a:r>
          </a:p>
          <a:p>
            <a:r>
              <a:rPr lang="en-US" dirty="0" smtClean="0"/>
              <a:t>Lasers shine light at the surface and light is reflected from the silver surface of the disk – except where a Pit begins or ends. Here the reflection is scattered and a 1 is read </a:t>
            </a:r>
          </a:p>
          <a:p>
            <a:pPr lvl="1"/>
            <a:r>
              <a:rPr lang="en-US" dirty="0" smtClean="0"/>
              <a:t>Good reflection / Poor reflection</a:t>
            </a:r>
          </a:p>
          <a:p>
            <a:pPr lvl="1"/>
            <a:r>
              <a:rPr lang="en-US" dirty="0" smtClean="0"/>
              <a:t>On / Off</a:t>
            </a:r>
          </a:p>
          <a:p>
            <a:pPr lvl="1"/>
            <a:r>
              <a:rPr lang="en-US" dirty="0" smtClean="0"/>
              <a:t>1 / 0</a:t>
            </a:r>
          </a:p>
          <a:p>
            <a:r>
              <a:rPr lang="en-US" dirty="0" smtClean="0"/>
              <a:t>A pattern of 1s and 0s can make a word using ASCII, therefore you can store a word using a series of Pits and Lands ‘burnt’ into the disk.</a:t>
            </a:r>
          </a:p>
        </p:txBody>
      </p:sp>
    </p:spTree>
    <p:extLst>
      <p:ext uri="{BB962C8B-B14F-4D97-AF65-F5344CB8AC3E}">
        <p14:creationId xmlns:p14="http://schemas.microsoft.com/office/powerpoint/2010/main" val="19366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Online PP Gu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PGOnline PP Guide Template</Template>
  <TotalTime>10</TotalTime>
  <Words>511</Words>
  <Application>Microsoft Office PowerPoint</Application>
  <PresentationFormat>On-screen Show (4:3)</PresentationFormat>
  <Paragraphs>89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Museo 300</vt:lpstr>
      <vt:lpstr>Calibri</vt:lpstr>
      <vt:lpstr>Comic Sans MS</vt:lpstr>
      <vt:lpstr>Museo 700</vt:lpstr>
      <vt:lpstr>PGOnline PP Guide Template</vt:lpstr>
      <vt:lpstr>Storage Devices</vt:lpstr>
      <vt:lpstr>Learning Objectives</vt:lpstr>
      <vt:lpstr>Starter Activity</vt:lpstr>
      <vt:lpstr>Data Units</vt:lpstr>
      <vt:lpstr>Storage Units</vt:lpstr>
      <vt:lpstr>Optical Media</vt:lpstr>
      <vt:lpstr>Reading and Writing to a CD-ROM</vt:lpstr>
      <vt:lpstr>Tracks on a CD</vt:lpstr>
      <vt:lpstr>‘Burning’ a CD-ROM</vt:lpstr>
      <vt:lpstr>Pits and lands</vt:lpstr>
      <vt:lpstr>How a CD-ROM is read</vt:lpstr>
      <vt:lpstr>The Surface of a CD-ROM</vt:lpstr>
      <vt:lpstr>Activity</vt:lpstr>
      <vt:lpstr>Recap</vt:lpstr>
    </vt:vector>
  </TitlesOfParts>
  <Company>PG Online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Devices</dc:title>
  <dc:creator>Rob Heathcote</dc:creator>
  <cp:lastModifiedBy>Rob Heathcote</cp:lastModifiedBy>
  <cp:revision>5</cp:revision>
  <dcterms:created xsi:type="dcterms:W3CDTF">2013-10-21T22:17:50Z</dcterms:created>
  <dcterms:modified xsi:type="dcterms:W3CDTF">2013-10-31T17:06:48Z</dcterms:modified>
</cp:coreProperties>
</file>