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70" r:id="rId2"/>
    <p:sldId id="256" r:id="rId3"/>
    <p:sldId id="257" r:id="rId4"/>
    <p:sldId id="271" r:id="rId5"/>
    <p:sldId id="275" r:id="rId6"/>
    <p:sldId id="278" r:id="rId7"/>
    <p:sldId id="272" r:id="rId8"/>
    <p:sldId id="280" r:id="rId9"/>
    <p:sldId id="274" r:id="rId10"/>
    <p:sldId id="279" r:id="rId11"/>
    <p:sldId id="276" r:id="rId12"/>
    <p:sldId id="277" r:id="rId13"/>
    <p:sldId id="281" r:id="rId14"/>
    <p:sldId id="282" r:id="rId15"/>
    <p:sldId id="283" r:id="rId16"/>
    <p:sldId id="284" r:id="rId17"/>
    <p:sldId id="285" r:id="rId1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75" autoAdjust="0"/>
  </p:normalViewPr>
  <p:slideViewPr>
    <p:cSldViewPr>
      <p:cViewPr>
        <p:scale>
          <a:sx n="77" d="100"/>
          <a:sy n="77" d="100"/>
        </p:scale>
        <p:origin x="-276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DF6092-4CEC-430E-BD5F-03702B49640D}" type="datetimeFigureOut">
              <a:rPr lang="en-GB" smtClean="0"/>
              <a:t>23/09/2015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34726-8086-464F-9E8A-04144BD6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152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C2631-AC97-4A73-A4D6-CCA7F3D957B9}" type="datetimeFigureOut">
              <a:rPr lang="en-GB" smtClean="0"/>
              <a:t>23/09/2015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0A5-5373-421F-B283-144185A24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4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790A5-5373-421F-B283-144185A24A0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557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73C0F2-54B7-430A-8D13-F6E2AC57E476}" type="datetime1">
              <a:rPr lang="en-GB" smtClean="0"/>
              <a:t>23/09/2015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43608" y="6540196"/>
            <a:ext cx="5552256" cy="26813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Sidmouth College Computer Studies Department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42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93CA89-7677-49C9-BCD5-61072E66BC75}" type="datetime1">
              <a:rPr lang="en-GB" smtClean="0"/>
              <a:t>23/09/2015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43608" y="6540196"/>
            <a:ext cx="5552256" cy="26813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Sidmouth College Computer Studies Department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1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14CAD60-87ED-4649-9386-BD32AB50632A}" type="datetime1">
              <a:rPr lang="en-GB" smtClean="0"/>
              <a:t>23/09/2015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43608" y="6540196"/>
            <a:ext cx="5552256" cy="26813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Sidmouth College Computer Studies Department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4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61443"/>
            <a:ext cx="8229600" cy="7472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940A6A-16AB-4747-A827-76A305BC55B5}" type="datetime1">
              <a:rPr lang="en-GB" smtClean="0"/>
              <a:t>23/09/2015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1016411"/>
            <a:ext cx="2520280" cy="57554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dirty="0" smtClean="0"/>
              <a:t>Learning Objectives:</a:t>
            </a:r>
          </a:p>
          <a:p>
            <a:r>
              <a:rPr lang="en-GB" sz="1600" dirty="0" smtClean="0"/>
              <a:t>Understand </a:t>
            </a:r>
            <a:r>
              <a:rPr lang="en-GB" sz="1600" dirty="0" smtClean="0"/>
              <a:t>how </a:t>
            </a:r>
            <a:r>
              <a:rPr lang="en-GB" sz="1600" dirty="0"/>
              <a:t>data flows within the central processing unit (CPU) as instructions are </a:t>
            </a:r>
            <a:r>
              <a:rPr lang="en-GB" sz="1600" dirty="0" smtClean="0"/>
              <a:t>executed</a:t>
            </a:r>
          </a:p>
          <a:p>
            <a:endParaRPr lang="en-GB" sz="1600" dirty="0"/>
          </a:p>
          <a:p>
            <a:r>
              <a:rPr lang="en-GB" sz="1600" b="1" dirty="0" smtClean="0"/>
              <a:t>Outcomes </a:t>
            </a:r>
          </a:p>
          <a:p>
            <a:r>
              <a:rPr lang="en-GB" sz="1600" dirty="0"/>
              <a:t>C/B   describe in own words  the journey of data through the CPU including the function ALU</a:t>
            </a:r>
          </a:p>
          <a:p>
            <a:endParaRPr lang="en-GB" sz="1600" dirty="0"/>
          </a:p>
          <a:p>
            <a:r>
              <a:rPr lang="en-GB" sz="1600" dirty="0"/>
              <a:t>D/E  </a:t>
            </a:r>
            <a:r>
              <a:rPr lang="en-GB" sz="1600" dirty="0" smtClean="0"/>
              <a:t>Describe </a:t>
            </a:r>
            <a:r>
              <a:rPr lang="en-GB" sz="1600" dirty="0"/>
              <a:t>in own words the fetch execute cycle.</a:t>
            </a:r>
          </a:p>
          <a:p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 smtClean="0"/>
              <a:t>F/G </a:t>
            </a:r>
            <a:r>
              <a:rPr lang="en-GB" sz="1600" dirty="0"/>
              <a:t>Can draw fetch execute cycle and demonstrates some understanding of journey of </a:t>
            </a:r>
            <a:r>
              <a:rPr lang="en-GB" sz="1600" dirty="0" smtClean="0"/>
              <a:t>process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7377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FA975E-A86C-4DCE-8616-02F9F7BC4E9C}" type="datetime1">
              <a:rPr lang="en-GB" smtClean="0"/>
              <a:t>23/09/2015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43608" y="6540196"/>
            <a:ext cx="5552256" cy="26813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Sidmouth College Computer Studies Department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639634-15B3-4675-B6A6-B2457868DBC5}" type="datetime1">
              <a:rPr lang="en-GB" smtClean="0"/>
              <a:t>23/09/2015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43608" y="6540196"/>
            <a:ext cx="5552256" cy="26813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Sidmouth College Computer Studies Department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5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38C604-C055-4C21-A916-C79BB3E51D66}" type="datetime1">
              <a:rPr lang="en-GB" smtClean="0"/>
              <a:t>23/09/2015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43608" y="6540196"/>
            <a:ext cx="5552256" cy="26813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Sidmouth College Computer Studies Department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6F567B-C9F5-471B-8CBC-E89A1C49921F}" type="datetime1">
              <a:rPr lang="en-GB" smtClean="0"/>
              <a:t>23/09/2015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43608" y="6540196"/>
            <a:ext cx="5552256" cy="26813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Sidmouth College Computer Studies Department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2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20320-2F49-4850-8008-995CBF839030}" type="datetime1">
              <a:rPr lang="en-GB" smtClean="0"/>
              <a:t>23/09/2015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43608" y="6540196"/>
            <a:ext cx="5552256" cy="26813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Sidmouth College Computer Studies Department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6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8FD102-5AD5-469F-AA7C-5BEF566F5268}" type="datetime1">
              <a:rPr lang="en-GB" smtClean="0"/>
              <a:t>23/09/2015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43608" y="6540196"/>
            <a:ext cx="5552256" cy="26813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Sidmouth College Computer Studies Department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9B8C818-9952-43A6-A3F6-E17D386D6469}" type="datetime1">
              <a:rPr lang="en-GB" smtClean="0"/>
              <a:t>23/09/2015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43608" y="6540196"/>
            <a:ext cx="5552256" cy="26813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Sidmouth College Computer Studies Department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5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496944" cy="517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23528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07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Activity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880" y="1340768"/>
            <a:ext cx="5112568" cy="509857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Review the work from last lesson so that you can explain the following:</a:t>
            </a:r>
          </a:p>
          <a:p>
            <a:pPr marL="0" indent="0">
              <a:buNone/>
            </a:pPr>
            <a:endParaRPr lang="en-GB" dirty="0" smtClean="0"/>
          </a:p>
          <a:p>
            <a:pPr>
              <a:buFontTx/>
              <a:buChar char="-"/>
            </a:pPr>
            <a:r>
              <a:rPr lang="en-GB" dirty="0" smtClean="0"/>
              <a:t>What is the purpose of a CPU.</a:t>
            </a:r>
          </a:p>
          <a:p>
            <a:pPr>
              <a:buFontTx/>
              <a:buChar char="-"/>
            </a:pPr>
            <a:endParaRPr lang="en-GB" dirty="0" smtClean="0"/>
          </a:p>
          <a:p>
            <a:pPr>
              <a:buFontTx/>
              <a:buChar char="-"/>
            </a:pPr>
            <a:r>
              <a:rPr lang="en-GB" dirty="0" smtClean="0"/>
              <a:t>What steps does the CPU take to process data.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82809">
            <a:off x="6099143" y="480666"/>
            <a:ext cx="534804" cy="639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79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Cache</a:t>
            </a:r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3804953" y="1154877"/>
            <a:ext cx="3910558" cy="2254009"/>
            <a:chOff x="467544" y="4221088"/>
            <a:chExt cx="2222190" cy="1245897"/>
          </a:xfrm>
        </p:grpSpPr>
        <p:pic>
          <p:nvPicPr>
            <p:cNvPr id="6" name="Content Placeholder 5" descr="Screen Clippi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904" b="35883"/>
            <a:stretch/>
          </p:blipFill>
          <p:spPr>
            <a:xfrm>
              <a:off x="467544" y="4293096"/>
              <a:ext cx="2222190" cy="1173889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691680" y="4967333"/>
              <a:ext cx="18002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400" dirty="0" smtClean="0">
                  <a:solidFill>
                    <a:srgbClr val="FF0000"/>
                  </a:solidFill>
                </a:rPr>
                <a:t>1</a:t>
              </a:r>
              <a:endParaRPr lang="en-GB" sz="1400" dirty="0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691680" y="4221088"/>
              <a:ext cx="18002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400" dirty="0" smtClean="0">
                  <a:solidFill>
                    <a:srgbClr val="FF0000"/>
                  </a:solidFill>
                </a:rPr>
                <a:t>2</a:t>
              </a:r>
              <a:endParaRPr lang="en-GB" sz="1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804076" y="3408886"/>
            <a:ext cx="48708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1</a:t>
            </a:r>
            <a:r>
              <a:rPr lang="en-GB" sz="2400" dirty="0" smtClean="0"/>
              <a:t>. If the required data is not in the cache, the control unit will request it from RAM</a:t>
            </a:r>
          </a:p>
          <a:p>
            <a:endParaRPr lang="en-GB" sz="2400" dirty="0" smtClean="0"/>
          </a:p>
          <a:p>
            <a:r>
              <a:rPr lang="en-GB" sz="2400" dirty="0" smtClean="0">
                <a:solidFill>
                  <a:srgbClr val="FF0000"/>
                </a:solidFill>
              </a:rPr>
              <a:t>2</a:t>
            </a:r>
            <a:r>
              <a:rPr lang="en-GB" sz="2400" dirty="0" smtClean="0"/>
              <a:t>. Data/Instructions (and future instructions) copied to cache for quicker access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51373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6225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3600" dirty="0" smtClean="0"/>
              <a:t>The CPU – Central Processing Unit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7932" y="1319003"/>
            <a:ext cx="6046556" cy="5221193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CPU Cores</a:t>
            </a:r>
          </a:p>
          <a:p>
            <a:pPr marL="0" indent="0">
              <a:buNone/>
            </a:pPr>
            <a:r>
              <a:rPr lang="en-GB" sz="3100" dirty="0" smtClean="0"/>
              <a:t>CPUs </a:t>
            </a:r>
            <a:r>
              <a:rPr lang="en-GB" sz="3100" dirty="0" smtClean="0"/>
              <a:t>of today are pretty much at the limit of today’s technology.</a:t>
            </a:r>
          </a:p>
          <a:p>
            <a:pPr marL="0" indent="0">
              <a:buNone/>
            </a:pPr>
            <a:endParaRPr lang="en-GB" sz="3100" dirty="0" smtClean="0"/>
          </a:p>
          <a:p>
            <a:pPr marL="0" indent="0">
              <a:buNone/>
            </a:pPr>
            <a:r>
              <a:rPr lang="en-GB" sz="3100" dirty="0" smtClean="0"/>
              <a:t>So if CPUs can’t go faster, the solution its to add 2 CPU chips, or 4, or 8, etc).</a:t>
            </a:r>
          </a:p>
          <a:p>
            <a:pPr marL="0" indent="0">
              <a:buNone/>
            </a:pPr>
            <a:r>
              <a:rPr lang="en-GB" sz="3100" dirty="0" smtClean="0"/>
              <a:t>These </a:t>
            </a:r>
            <a:r>
              <a:rPr lang="en-GB" sz="3100" dirty="0" smtClean="0"/>
              <a:t>chips are called ‘</a:t>
            </a:r>
            <a:r>
              <a:rPr lang="en-GB" sz="3100" b="1" dirty="0" smtClean="0"/>
              <a:t>cores</a:t>
            </a:r>
            <a:r>
              <a:rPr lang="en-GB" sz="3100" dirty="0" smtClean="0"/>
              <a:t>’.</a:t>
            </a:r>
          </a:p>
          <a:p>
            <a:pPr marL="0" indent="0">
              <a:buNone/>
            </a:pPr>
            <a:r>
              <a:rPr lang="en-GB" sz="3100" dirty="0" smtClean="0"/>
              <a:t>Because </a:t>
            </a:r>
            <a:r>
              <a:rPr lang="en-GB" sz="3100" dirty="0" smtClean="0"/>
              <a:t>the various cores can each carry out their own </a:t>
            </a:r>
            <a:r>
              <a:rPr lang="en-GB" sz="3100" b="1" dirty="0" smtClean="0"/>
              <a:t>Fetch – Decode – Execute cycle </a:t>
            </a:r>
            <a:r>
              <a:rPr lang="en-GB" sz="3100" dirty="0" smtClean="0"/>
              <a:t>it means that instructions can be processed at the same time. Allowing a CPU to process MORE data during the same time period.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27805" y="5635565"/>
            <a:ext cx="2880320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i="1" dirty="0" smtClean="0"/>
              <a:t>Dual Core </a:t>
            </a:r>
            <a:r>
              <a:rPr lang="en-GB" i="1" dirty="0" smtClean="0"/>
              <a:t>processors have 2 CPU cores.</a:t>
            </a:r>
          </a:p>
          <a:p>
            <a:r>
              <a:rPr lang="en-GB" b="1" i="1" dirty="0" smtClean="0"/>
              <a:t>Quad </a:t>
            </a:r>
            <a:r>
              <a:rPr lang="en-GB" b="1" i="1" dirty="0" smtClean="0"/>
              <a:t>Core </a:t>
            </a:r>
            <a:r>
              <a:rPr lang="en-GB" i="1" dirty="0" smtClean="0"/>
              <a:t>CPUs have 4 cores.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28241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Exam Practice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3848" y="908720"/>
            <a:ext cx="5760640" cy="583264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In a short while you will carry out some exam practice.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But first…</a:t>
            </a:r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…Some exam technique tips.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812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622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Command Words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3809" y="980728"/>
            <a:ext cx="6120680" cy="576064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What do each of these words mean?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u="sng" dirty="0"/>
              <a:t>State/Identify/Give/Name</a:t>
            </a:r>
          </a:p>
          <a:p>
            <a:r>
              <a:rPr lang="en-GB" u="sng" dirty="0"/>
              <a:t>Describe</a:t>
            </a:r>
          </a:p>
          <a:p>
            <a:r>
              <a:rPr lang="en-GB" sz="1400" i="1" dirty="0"/>
              <a:t>Describe/Explain/Discuss</a:t>
            </a:r>
            <a:r>
              <a:rPr lang="en-GB" dirty="0"/>
              <a:t> </a:t>
            </a:r>
            <a:r>
              <a:rPr lang="en-GB" u="sng" dirty="0"/>
              <a:t>using examples</a:t>
            </a:r>
          </a:p>
          <a:p>
            <a:r>
              <a:rPr lang="en-GB" u="sng" dirty="0"/>
              <a:t>Explain</a:t>
            </a:r>
          </a:p>
          <a:p>
            <a:r>
              <a:rPr lang="en-GB" u="sng" dirty="0"/>
              <a:t>Discuss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…you need to know because they appear in all exams. If (for example) the examiner asks you to EXPLAIN and you instead just DESCRIBE, you will not get any marks.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734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40653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Command Words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3848" y="908720"/>
            <a:ext cx="5927357" cy="5745003"/>
          </a:xfrm>
        </p:spPr>
        <p:txBody>
          <a:bodyPr>
            <a:normAutofit fontScale="62500" lnSpcReduction="20000"/>
          </a:bodyPr>
          <a:lstStyle/>
          <a:p>
            <a:r>
              <a:rPr lang="en-GB" u="sng" dirty="0" smtClean="0"/>
              <a:t>State/Identify/Give/Name</a:t>
            </a:r>
          </a:p>
          <a:p>
            <a:pPr marL="0" indent="0">
              <a:buNone/>
            </a:pPr>
            <a:r>
              <a:rPr lang="en-GB" sz="2300" dirty="0" smtClean="0"/>
              <a:t>Simply label a diagram, fill out a table or write a few words</a:t>
            </a:r>
          </a:p>
          <a:p>
            <a:pPr marL="0" indent="0">
              <a:buNone/>
            </a:pPr>
            <a:endParaRPr lang="en-GB" sz="2300" dirty="0"/>
          </a:p>
          <a:p>
            <a:r>
              <a:rPr lang="en-GB" u="sng" dirty="0" smtClean="0"/>
              <a:t>Describe</a:t>
            </a:r>
          </a:p>
          <a:p>
            <a:pPr marL="0" indent="0">
              <a:buNone/>
            </a:pPr>
            <a:r>
              <a:rPr lang="en-GB" sz="2300" dirty="0" smtClean="0"/>
              <a:t>Describing is ‘saying what you see’</a:t>
            </a:r>
          </a:p>
          <a:p>
            <a:pPr marL="0" indent="0">
              <a:buNone/>
            </a:pPr>
            <a:r>
              <a:rPr lang="en-GB" sz="2300" i="1" dirty="0" smtClean="0"/>
              <a:t>E.G.: A computer will have a CPU, Primary and Secondary storage etc</a:t>
            </a:r>
          </a:p>
          <a:p>
            <a:pPr marL="0" indent="0">
              <a:buNone/>
            </a:pPr>
            <a:endParaRPr lang="en-GB" sz="2300" i="1" dirty="0"/>
          </a:p>
          <a:p>
            <a:r>
              <a:rPr lang="en-GB" u="sng" dirty="0" smtClean="0"/>
              <a:t>Explain</a:t>
            </a:r>
          </a:p>
          <a:p>
            <a:pPr marL="0" indent="0">
              <a:buNone/>
            </a:pPr>
            <a:r>
              <a:rPr lang="en-GB" sz="2300" dirty="0" smtClean="0"/>
              <a:t>Explaining </a:t>
            </a:r>
            <a:r>
              <a:rPr lang="en-GB" sz="2300" dirty="0"/>
              <a:t>is ‘saying </a:t>
            </a:r>
            <a:r>
              <a:rPr lang="en-GB" sz="2300" b="1" dirty="0" smtClean="0"/>
              <a:t>why</a:t>
            </a:r>
            <a:r>
              <a:rPr lang="en-GB" sz="2300" dirty="0" smtClean="0"/>
              <a:t> something is like that’</a:t>
            </a:r>
            <a:endParaRPr lang="en-GB" sz="2300" dirty="0"/>
          </a:p>
          <a:p>
            <a:pPr marL="0" indent="0">
              <a:buNone/>
            </a:pPr>
            <a:r>
              <a:rPr lang="en-GB" sz="2300" i="1" dirty="0"/>
              <a:t>E.G.: A computer will have a </a:t>
            </a:r>
            <a:r>
              <a:rPr lang="en-GB" sz="2300" i="1" dirty="0" smtClean="0"/>
              <a:t>CPU so that it can process all of the data the computer needs to perform a range of tasks. </a:t>
            </a:r>
            <a:r>
              <a:rPr lang="en-GB" sz="2300" i="1" dirty="0"/>
              <a:t>Primary and Secondary storage </a:t>
            </a:r>
            <a:r>
              <a:rPr lang="en-GB" sz="2300" i="1" dirty="0" smtClean="0"/>
              <a:t>is needed because…</a:t>
            </a:r>
          </a:p>
          <a:p>
            <a:pPr marL="0" indent="0">
              <a:buNone/>
            </a:pPr>
            <a:endParaRPr lang="en-GB" sz="2300" u="sng" dirty="0"/>
          </a:p>
          <a:p>
            <a:r>
              <a:rPr lang="en-GB" u="sng" dirty="0" smtClean="0"/>
              <a:t>Discuss</a:t>
            </a:r>
          </a:p>
          <a:p>
            <a:pPr marL="0" indent="0">
              <a:buNone/>
            </a:pPr>
            <a:r>
              <a:rPr lang="en-GB" sz="2300" dirty="0" smtClean="0"/>
              <a:t>Discussing </a:t>
            </a:r>
            <a:r>
              <a:rPr lang="en-GB" sz="2300" dirty="0"/>
              <a:t>is </a:t>
            </a:r>
            <a:r>
              <a:rPr lang="en-GB" sz="2300" dirty="0" smtClean="0"/>
              <a:t>‘looking at two sides of an issue, weighing up the two views and giving a conclusion’. Often these require a mini essay answer.</a:t>
            </a:r>
            <a:endParaRPr lang="en-GB" sz="2300" dirty="0"/>
          </a:p>
          <a:p>
            <a:pPr marL="0" indent="0">
              <a:buNone/>
            </a:pPr>
            <a:r>
              <a:rPr lang="en-GB" sz="2300" i="1" dirty="0"/>
              <a:t>E.G.: </a:t>
            </a:r>
            <a:r>
              <a:rPr lang="en-GB" sz="2300" i="1" dirty="0" smtClean="0"/>
              <a:t>New technology could be seen as being bad for the environment because…, but on the other hand, new technology has lead to… In conclusion I believe that…</a:t>
            </a:r>
          </a:p>
          <a:p>
            <a:pPr marL="0" indent="0">
              <a:buNone/>
            </a:pPr>
            <a:endParaRPr lang="en-GB" sz="2300" u="sng" dirty="0"/>
          </a:p>
          <a:p>
            <a:r>
              <a:rPr lang="en-GB" i="1" dirty="0"/>
              <a:t>Describe/Explain/Discuss</a:t>
            </a:r>
            <a:r>
              <a:rPr lang="en-GB" dirty="0"/>
              <a:t> </a:t>
            </a:r>
            <a:r>
              <a:rPr lang="en-GB" u="sng" dirty="0"/>
              <a:t>using </a:t>
            </a:r>
            <a:r>
              <a:rPr lang="en-GB" u="sng" dirty="0" smtClean="0"/>
              <a:t>examples</a:t>
            </a:r>
          </a:p>
          <a:p>
            <a:pPr marL="0" indent="0">
              <a:buNone/>
            </a:pPr>
            <a:r>
              <a:rPr lang="en-GB" sz="2300" i="1" dirty="0" smtClean="0"/>
              <a:t>Finally, if you are asked to give examples in any of these types of questions – YOU MUST GIVE EXAMPLES!</a:t>
            </a:r>
            <a:endParaRPr lang="en-GB" sz="2300" i="1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6886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Remember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824" y="1052736"/>
            <a:ext cx="5472608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Whenever you answer exam questions you must </a:t>
            </a:r>
            <a:r>
              <a:rPr lang="en-GB" dirty="0" err="1" smtClean="0"/>
              <a:t>CaM</a:t>
            </a:r>
            <a:r>
              <a:rPr lang="en-GB" dirty="0" smtClean="0"/>
              <a:t> it!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Look at the…</a:t>
            </a:r>
            <a:endParaRPr lang="en-GB" dirty="0"/>
          </a:p>
          <a:p>
            <a:pPr marL="0" indent="0" algn="ctr">
              <a:buNone/>
            </a:pPr>
            <a:r>
              <a:rPr lang="en-GB" b="1" dirty="0" smtClean="0"/>
              <a:t>Command words </a:t>
            </a:r>
            <a:r>
              <a:rPr lang="en-GB" dirty="0" smtClean="0"/>
              <a:t>AND </a:t>
            </a:r>
            <a:r>
              <a:rPr lang="en-GB" b="1" dirty="0" smtClean="0"/>
              <a:t>Marks</a:t>
            </a:r>
          </a:p>
          <a:p>
            <a:pPr marL="0" indent="0" algn="ctr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Do what the question asks and make sure your answers have enough points or explanations to get the marks available.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182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Activity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824" y="1051818"/>
            <a:ext cx="5616624" cy="5617542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Complete the timed exam practice questions.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82809">
            <a:off x="6099143" y="480666"/>
            <a:ext cx="534804" cy="6396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861048"/>
            <a:ext cx="736986" cy="73698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rot="21031931">
            <a:off x="4680010" y="4697591"/>
            <a:ext cx="1241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5 minutes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719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426" t="10244" r="20562" b="8885"/>
          <a:stretch/>
        </p:blipFill>
        <p:spPr>
          <a:xfrm>
            <a:off x="2843808" y="908721"/>
            <a:ext cx="6084168" cy="59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006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CPU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Mastering understanding of how </a:t>
            </a:r>
            <a:r>
              <a:rPr lang="en-GB" dirty="0"/>
              <a:t>data flows within the central processing unit (CPU) as instructions are executed.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93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96944" cy="8549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The CPU – Central Processing Unit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816" y="1308799"/>
            <a:ext cx="6048672" cy="2192209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Review from Last Lesson (1)</a:t>
            </a:r>
          </a:p>
          <a:p>
            <a:pPr marL="0" indent="0">
              <a:buNone/>
            </a:pPr>
            <a:r>
              <a:rPr lang="en-GB" dirty="0"/>
              <a:t>The CPU follows three steps in order to process data:</a:t>
            </a:r>
          </a:p>
          <a:p>
            <a:pPr marL="0" indent="0">
              <a:buNone/>
            </a:pPr>
            <a:r>
              <a:rPr lang="en-GB" dirty="0"/>
              <a:t>It is known as the </a:t>
            </a:r>
            <a:r>
              <a:rPr lang="en-GB" b="1" dirty="0"/>
              <a:t>Fetch - Decode - Execute </a:t>
            </a:r>
            <a:r>
              <a:rPr lang="en-GB" dirty="0"/>
              <a:t>cycle (aka Fetch-Execute Cycle).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1016411"/>
            <a:ext cx="2520280" cy="57554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dirty="0" smtClean="0"/>
              <a:t>Learning Objectives:</a:t>
            </a:r>
          </a:p>
          <a:p>
            <a:r>
              <a:rPr lang="en-GB" sz="1600" dirty="0" smtClean="0"/>
              <a:t>Understand </a:t>
            </a:r>
            <a:r>
              <a:rPr lang="en-GB" sz="1600" dirty="0" smtClean="0"/>
              <a:t>how </a:t>
            </a:r>
            <a:r>
              <a:rPr lang="en-GB" sz="1600" dirty="0"/>
              <a:t>data flows within the central processing unit (CPU) as instructions are </a:t>
            </a:r>
            <a:r>
              <a:rPr lang="en-GB" sz="1600" dirty="0" smtClean="0"/>
              <a:t>executed</a:t>
            </a:r>
          </a:p>
          <a:p>
            <a:endParaRPr lang="en-GB" sz="1600" dirty="0"/>
          </a:p>
          <a:p>
            <a:r>
              <a:rPr lang="en-GB" sz="1600" b="1" dirty="0" smtClean="0"/>
              <a:t>Outcomes </a:t>
            </a:r>
          </a:p>
          <a:p>
            <a:r>
              <a:rPr lang="en-GB" sz="1600" dirty="0"/>
              <a:t>C/B   describe in own words  the journey of data through the CPU including the function ALU</a:t>
            </a:r>
          </a:p>
          <a:p>
            <a:endParaRPr lang="en-GB" sz="1600" dirty="0"/>
          </a:p>
          <a:p>
            <a:r>
              <a:rPr lang="en-GB" sz="1600" dirty="0"/>
              <a:t>D/E  </a:t>
            </a:r>
            <a:r>
              <a:rPr lang="en-GB" sz="1600" dirty="0" smtClean="0"/>
              <a:t>Describe </a:t>
            </a:r>
            <a:r>
              <a:rPr lang="en-GB" sz="1600" dirty="0"/>
              <a:t>in own words the fetch execute cycle.</a:t>
            </a:r>
          </a:p>
          <a:p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 smtClean="0"/>
              <a:t>F/G </a:t>
            </a:r>
            <a:r>
              <a:rPr lang="en-GB" sz="1600" dirty="0"/>
              <a:t>Can draw fetch execute cycle and demonstrates some understanding of journey of </a:t>
            </a:r>
            <a:r>
              <a:rPr lang="en-GB" sz="1600" dirty="0" smtClean="0"/>
              <a:t>process</a:t>
            </a:r>
            <a:endParaRPr lang="en-GB" sz="1600" dirty="0"/>
          </a:p>
        </p:txBody>
      </p:sp>
      <p:pic>
        <p:nvPicPr>
          <p:cNvPr id="6" name="Picture 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13" t="45732" r="60945" b="16026"/>
          <a:stretch>
            <a:fillRect/>
          </a:stretch>
        </p:blipFill>
        <p:spPr bwMode="auto">
          <a:xfrm>
            <a:off x="4067944" y="3596674"/>
            <a:ext cx="3541144" cy="2630298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52308" y="3370902"/>
            <a:ext cx="1872207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b="1" dirty="0" smtClean="0"/>
              <a:t>1) Fetch Data from Primary Storage (Main Memory / Ram)</a:t>
            </a:r>
            <a:endParaRPr lang="en-GB" sz="1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212441" y="4891270"/>
            <a:ext cx="1508721" cy="461665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b="1" dirty="0" smtClean="0"/>
              <a:t>2) Make Sense of the Data</a:t>
            </a:r>
            <a:endParaRPr lang="en-GB" sz="1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915816" y="4593347"/>
            <a:ext cx="1728192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b="1" dirty="0" smtClean="0"/>
              <a:t>3) Process the Data (perform calculations or logic comparisons)</a:t>
            </a:r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753010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496944" cy="8549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The CPU – Central Processing Unit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816" y="1232959"/>
            <a:ext cx="6048672" cy="1616145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Review from Last Lesson (2)</a:t>
            </a:r>
          </a:p>
          <a:p>
            <a:pPr marL="0" indent="0">
              <a:buNone/>
            </a:pPr>
            <a:endParaRPr lang="en-GB" sz="700" dirty="0" smtClean="0"/>
          </a:p>
          <a:p>
            <a:pPr marL="0" indent="0">
              <a:buNone/>
            </a:pPr>
            <a:r>
              <a:rPr lang="en-GB" dirty="0" smtClean="0"/>
              <a:t>The three main parts of the CPU responsible for the F-D-E cycle </a:t>
            </a:r>
            <a:r>
              <a:rPr lang="en-GB" dirty="0"/>
              <a:t>are the:</a:t>
            </a:r>
          </a:p>
          <a:p>
            <a:pPr lvl="0"/>
            <a:r>
              <a:rPr lang="en-GB" dirty="0"/>
              <a:t>Control Unit</a:t>
            </a:r>
          </a:p>
          <a:p>
            <a:pPr lvl="0"/>
            <a:r>
              <a:rPr lang="en-GB" dirty="0"/>
              <a:t>Immediate Access Store (IAS)</a:t>
            </a:r>
          </a:p>
          <a:p>
            <a:pPr lvl="0"/>
            <a:r>
              <a:rPr lang="en-GB" dirty="0"/>
              <a:t>Arithmetic and Logic Unit (ALU)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" name="Content Placeholder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127" y="2846745"/>
            <a:ext cx="4590050" cy="231049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915816" y="5093646"/>
            <a:ext cx="6048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100" dirty="0" smtClean="0">
                <a:solidFill>
                  <a:srgbClr val="FF0000"/>
                </a:solidFill>
              </a:rPr>
              <a:t>An input device (e.g. keyboard) sends data to the CPU. The Control Unit receives this data.</a:t>
            </a:r>
          </a:p>
          <a:p>
            <a:pPr marL="342900" indent="-342900">
              <a:buAutoNum type="arabicPeriod"/>
            </a:pPr>
            <a:r>
              <a:rPr lang="en-GB" sz="1100" dirty="0" smtClean="0">
                <a:solidFill>
                  <a:schemeClr val="tx2">
                    <a:lumMod val="50000"/>
                  </a:schemeClr>
                </a:solidFill>
              </a:rPr>
              <a:t>The Control Unit sends this data into main memory to be used later.</a:t>
            </a:r>
          </a:p>
          <a:p>
            <a:pPr marL="342900" indent="-342900">
              <a:buAutoNum type="arabicPeriod"/>
            </a:pPr>
            <a:r>
              <a:rPr lang="en-GB" sz="1100" dirty="0" smtClean="0">
                <a:solidFill>
                  <a:srgbClr val="FF0000"/>
                </a:solidFill>
              </a:rPr>
              <a:t>When the time is right, the data will be transferred from main memory into cache (IAS)</a:t>
            </a:r>
          </a:p>
          <a:p>
            <a:pPr marL="342900" indent="-342900">
              <a:buAutoNum type="arabicPeriod"/>
            </a:pPr>
            <a:r>
              <a:rPr lang="en-GB" sz="1100" dirty="0" smtClean="0">
                <a:solidFill>
                  <a:schemeClr val="tx2">
                    <a:lumMod val="75000"/>
                  </a:schemeClr>
                </a:solidFill>
              </a:rPr>
              <a:t>The data will then be sent to the ALU for processing</a:t>
            </a:r>
          </a:p>
          <a:p>
            <a:pPr marL="342900" indent="-342900">
              <a:buAutoNum type="arabicPeriod"/>
            </a:pPr>
            <a:r>
              <a:rPr lang="en-GB" sz="1100" dirty="0" smtClean="0">
                <a:solidFill>
                  <a:srgbClr val="FF0000"/>
                </a:solidFill>
              </a:rPr>
              <a:t>The control unit will send the processed data back (for example to an output device such as a screen or monitor).</a:t>
            </a:r>
            <a:endParaRPr lang="en-GB" sz="1100" dirty="0">
              <a:solidFill>
                <a:srgbClr val="FF0000"/>
              </a:solidFill>
            </a:endParaRPr>
          </a:p>
        </p:txBody>
      </p:sp>
      <p:pic>
        <p:nvPicPr>
          <p:cNvPr id="12" name="Picture 4" descr="http://www.webrecruit.co.uk/blog/wp-content/uploads/2011/06/Maths-degre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13094">
            <a:off x="6475161" y="4146834"/>
            <a:ext cx="1048577" cy="78643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www.khairul-syahir.com/wp-content/uploads/2008/05/binary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0263">
            <a:off x="6297384" y="2604503"/>
            <a:ext cx="585534" cy="43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http://www.ynaija.com/wp-content/uploads/2013/08/brain-stud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82521">
            <a:off x="4851445" y="3505593"/>
            <a:ext cx="882166" cy="69378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047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96944" cy="8549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The CPU – Central Processing Unit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7932" y="1319004"/>
            <a:ext cx="6046556" cy="5221191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Clock Speed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dirty="0" smtClean="0"/>
              <a:t>The speed of the Fetch-Decode-Execute cycle is determined by </a:t>
            </a:r>
            <a:r>
              <a:rPr lang="en-GB" smtClean="0"/>
              <a:t>the CPU’s </a:t>
            </a:r>
            <a:r>
              <a:rPr lang="en-GB" dirty="0" smtClean="0"/>
              <a:t>clock chip.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This chip uses a vibrating crystal that maintains a constant rate.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speed of the clock is measured in hertz (Hz) which is the amount of cycles per second.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 clock speed of 500Hz means 500 cycles per second.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Current computers have CPU clock speeds of 3GHz which means 3 Billion cycles per second.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0892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Overclocking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2160" y="1483898"/>
            <a:ext cx="2952328" cy="324124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dirty="0" smtClean="0"/>
              <a:t>It is possible to increase the clock speed for a CPU.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This is known as overclocking.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 theory, if the clock is faster then the CPU can perform more calculations and perform faster.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412776"/>
            <a:ext cx="2923633" cy="194421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4502" y="5270623"/>
            <a:ext cx="60994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Problem is that CPUs get hot the more work they do – so </a:t>
            </a:r>
            <a:r>
              <a:rPr lang="en-GB" sz="2000" dirty="0" smtClean="0"/>
              <a:t>overclocking </a:t>
            </a:r>
            <a:r>
              <a:rPr lang="en-GB" sz="2000" dirty="0"/>
              <a:t>is dangerous without the appropriate heat management.</a:t>
            </a:r>
          </a:p>
        </p:txBody>
      </p:sp>
      <p:pic>
        <p:nvPicPr>
          <p:cNvPr id="2050" name="Picture 2" descr="http://t0.gstatic.com/images?q=tbn:ANd9GcTlYIlLWlg82ZNqAxuTILEfE2nDVDAOm8dE251GUQGnaR7wUgf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645024"/>
            <a:ext cx="1949565" cy="1460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90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816" y="1288043"/>
            <a:ext cx="6048672" cy="2212965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sz="4400" dirty="0" smtClean="0"/>
              <a:t>Primary and Secondary Storage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 computer system will have two types of storage:</a:t>
            </a:r>
          </a:p>
          <a:p>
            <a:pPr>
              <a:buFontTx/>
              <a:buChar char="-"/>
            </a:pPr>
            <a:r>
              <a:rPr lang="en-GB" dirty="0" smtClean="0"/>
              <a:t>Primary – Cache, RAM (aka main memory), ROM</a:t>
            </a:r>
          </a:p>
          <a:p>
            <a:pPr>
              <a:buFontTx/>
              <a:buChar char="-"/>
            </a:pPr>
            <a:r>
              <a:rPr lang="en-GB" dirty="0" smtClean="0"/>
              <a:t>Secondary – Hard Disk, Flash Drive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They differ in a number of ways:</a:t>
            </a:r>
          </a:p>
          <a:p>
            <a:pPr marL="0" indent="0">
              <a:buNone/>
            </a:pPr>
            <a:endParaRPr lang="en-GB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281418"/>
              </p:ext>
            </p:extLst>
          </p:nvPr>
        </p:nvGraphicFramePr>
        <p:xfrm>
          <a:off x="2915816" y="3520278"/>
          <a:ext cx="6096000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Primary Storage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Secondary Storage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Most Primary Storage is volatile (temporary).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All secondary storage is (non-volatile)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dirty="0" smtClean="0"/>
                        <a:t>permanent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Primary Storage is expensive and smaller.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Secondary storage is usually cheaper and large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Primary storage is smaller in capacity (L2 Cache is only 2MB)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Secondary Storage is bigger in capacity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Primary storage is closer to the CPU and/or is integrated onto it and therefore is faster.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Secondary storage connects to the CPU via cables and therefore is slower</a:t>
                      </a:r>
                      <a:endParaRPr lang="en-GB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Primary </a:t>
            </a:r>
            <a:r>
              <a:rPr lang="en-GB" dirty="0"/>
              <a:t>and Secondary Storage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07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419" y="116632"/>
            <a:ext cx="8229600" cy="694571"/>
          </a:xfrm>
        </p:spPr>
        <p:txBody>
          <a:bodyPr>
            <a:noAutofit/>
          </a:bodyPr>
          <a:lstStyle/>
          <a:p>
            <a:r>
              <a:rPr lang="en-GB" sz="2800" dirty="0" smtClean="0"/>
              <a:t>Speeds of data transfer of different devices</a:t>
            </a:r>
            <a:endParaRPr lang="en-GB" sz="2800" dirty="0"/>
          </a:p>
        </p:txBody>
      </p:sp>
      <p:pic>
        <p:nvPicPr>
          <p:cNvPr id="3074" name="Picture 2" descr="http://i.stack.imgur.com/19dq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047" y="1576869"/>
            <a:ext cx="5255924" cy="429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Up-Down Arrow 4"/>
          <p:cNvSpPr/>
          <p:nvPr/>
        </p:nvSpPr>
        <p:spPr>
          <a:xfrm>
            <a:off x="8334971" y="1580915"/>
            <a:ext cx="864096" cy="4752528"/>
          </a:xfrm>
          <a:prstGeom prst="up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8388424" y="1134590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Faster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234777" y="6333443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Slower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00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96944" cy="6225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3600" dirty="0" smtClean="0"/>
              <a:t>The CPU – Central Processing Unit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824" y="1334384"/>
            <a:ext cx="6046556" cy="5401762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The Cache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As we have just seen CPUs can work very quickly indeed but unfortunately CPUs can only work when supplied with data. The  </a:t>
            </a:r>
            <a:r>
              <a:rPr lang="en-GB" b="1" dirty="0" smtClean="0"/>
              <a:t>RAM </a:t>
            </a:r>
            <a:r>
              <a:rPr lang="en-GB" dirty="0" smtClean="0"/>
              <a:t>(that supplies the data) </a:t>
            </a:r>
            <a:r>
              <a:rPr lang="en-GB" b="1" dirty="0" smtClean="0"/>
              <a:t>cannot work at the same speed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To overcome this the CPU’s cache memory will not just copy the instruction needed at that time, instead it will also copy the continuing instructions.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Cache memory has read speeds similar to the CPU and is therefore much faster than RAM.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So, to improve efficiency the CPU’s ‘Control Unit’ will </a:t>
            </a:r>
            <a:r>
              <a:rPr lang="en-GB" b="1" dirty="0" smtClean="0"/>
              <a:t>look first in the cache </a:t>
            </a:r>
            <a:r>
              <a:rPr lang="en-GB" dirty="0" smtClean="0"/>
              <a:t>for the next instruction to see if it has already been copied which reduces the time taken to access data.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If the cache is larger, it is more likely that the next required instruction has already been transferred from the RAM to the CPU thus improving process time.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6372200" y="5418661"/>
            <a:ext cx="2222190" cy="1245897"/>
            <a:chOff x="467544" y="4221088"/>
            <a:chExt cx="2222190" cy="1245897"/>
          </a:xfrm>
        </p:grpSpPr>
        <p:pic>
          <p:nvPicPr>
            <p:cNvPr id="8" name="Content Placeholder 5" descr="Screen Clippi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904" b="35883"/>
            <a:stretch/>
          </p:blipFill>
          <p:spPr>
            <a:xfrm>
              <a:off x="467544" y="4293096"/>
              <a:ext cx="2222190" cy="1173889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1691680" y="4967333"/>
              <a:ext cx="18002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400" dirty="0" smtClean="0">
                  <a:solidFill>
                    <a:srgbClr val="FF0000"/>
                  </a:solidFill>
                </a:rPr>
                <a:t>1</a:t>
              </a:r>
              <a:endParaRPr lang="en-GB" sz="1400" dirty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691680" y="4221088"/>
              <a:ext cx="18002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400" dirty="0" smtClean="0">
                  <a:solidFill>
                    <a:srgbClr val="FF0000"/>
                  </a:solidFill>
                </a:rPr>
                <a:t>2</a:t>
              </a:r>
              <a:endParaRPr lang="en-GB" sz="1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491880" y="5720483"/>
            <a:ext cx="22322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FF0000"/>
                </a:solidFill>
              </a:rPr>
              <a:t>1</a:t>
            </a:r>
            <a:r>
              <a:rPr lang="en-GB" sz="1200" dirty="0" smtClean="0"/>
              <a:t>. If data not in cache, request from RAM</a:t>
            </a:r>
          </a:p>
          <a:p>
            <a:r>
              <a:rPr lang="en-GB" sz="1200" dirty="0" smtClean="0">
                <a:solidFill>
                  <a:srgbClr val="FF0000"/>
                </a:solidFill>
              </a:rPr>
              <a:t>2</a:t>
            </a:r>
            <a:r>
              <a:rPr lang="en-GB" sz="1200" dirty="0" smtClean="0"/>
              <a:t>. Data (and future data) copied to cache for quicker access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79669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1183</Words>
  <Application>Microsoft Office PowerPoint</Application>
  <PresentationFormat>On-screen Show (4:3)</PresentationFormat>
  <Paragraphs>152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Activity 1</vt:lpstr>
      <vt:lpstr>The CPU</vt:lpstr>
      <vt:lpstr>The CPU – Central Processing Unit</vt:lpstr>
      <vt:lpstr>The CPU – Central Processing Unit</vt:lpstr>
      <vt:lpstr>The CPU – Central Processing Unit</vt:lpstr>
      <vt:lpstr>Overclocking</vt:lpstr>
      <vt:lpstr> Primary and Secondary Storage </vt:lpstr>
      <vt:lpstr>Speeds of data transfer of different devices</vt:lpstr>
      <vt:lpstr>The CPU – Central Processing Unit</vt:lpstr>
      <vt:lpstr>Cache</vt:lpstr>
      <vt:lpstr>The CPU – Central Processing Unit</vt:lpstr>
      <vt:lpstr>Exam Practice</vt:lpstr>
      <vt:lpstr>Command Words</vt:lpstr>
      <vt:lpstr>Command Words</vt:lpstr>
      <vt:lpstr>Remember</vt:lpstr>
      <vt:lpstr>Activity 2</vt:lpstr>
      <vt:lpstr>PowerPoint Presentation</vt:lpstr>
    </vt:vector>
  </TitlesOfParts>
  <Company>Sidmouth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Janes</cp:lastModifiedBy>
  <cp:revision>122</cp:revision>
  <cp:lastPrinted>2013-09-23T08:51:06Z</cp:lastPrinted>
  <dcterms:created xsi:type="dcterms:W3CDTF">2013-09-11T18:04:43Z</dcterms:created>
  <dcterms:modified xsi:type="dcterms:W3CDTF">2015-09-23T22:49:44Z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456631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S6.1.0</vt:lpwstr>
  </property>
</Properties>
</file>