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80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23-Nov-15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23-Nov-15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23-Nov-15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23-Nov-15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1600"/>
            </a:lvl1pPr>
          </a:lstStyle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23-Nov-15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23-Nov-15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23-Nov-15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23-Nov-15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23-Nov-15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23-Nov-15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23-Nov-15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ttp://katetobin.files.wordpress.com/2009/03/circuit-board.jpg"/>
          <p:cNvPicPr>
            <a:picLocks noChangeAspect="1" noChangeArrowheads="1"/>
          </p:cNvPicPr>
          <p:nvPr userDrawn="1"/>
        </p:nvPicPr>
        <p:blipFill>
          <a:blip r:embed="rId13" cstate="print"/>
          <a:srcRect r="19032"/>
          <a:stretch>
            <a:fillRect/>
          </a:stretch>
        </p:blipFill>
        <p:spPr bwMode="auto">
          <a:xfrm>
            <a:off x="-152400" y="0"/>
            <a:ext cx="9144000" cy="6858000"/>
          </a:xfrm>
          <a:prstGeom prst="rect">
            <a:avLst/>
          </a:prstGeom>
          <a:noFill/>
        </p:spPr>
      </p:pic>
      <p:sp>
        <p:nvSpPr>
          <p:cNvPr id="8" name="Rounded Rectangle 7"/>
          <p:cNvSpPr/>
          <p:nvPr userDrawn="1"/>
        </p:nvSpPr>
        <p:spPr>
          <a:xfrm>
            <a:off x="381000" y="1676400"/>
            <a:ext cx="8610600" cy="5029200"/>
          </a:xfrm>
          <a:prstGeom prst="roundRect">
            <a:avLst>
              <a:gd name="adj" fmla="val 6708"/>
            </a:avLst>
          </a:prstGeom>
          <a:solidFill>
            <a:srgbClr val="FFFFFF">
              <a:alpha val="83922"/>
            </a:srgbClr>
          </a:solidFill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534400" cy="1371600"/>
          </a:xfrm>
          <a:prstGeom prst="rect">
            <a:avLst/>
          </a:prstGeom>
          <a:solidFill>
            <a:srgbClr val="FFFFFF">
              <a:alpha val="67059"/>
            </a:srgbClr>
          </a:solidFill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905000"/>
            <a:ext cx="8229600" cy="518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23-Nov-15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0" r:id="rId3"/>
    <p:sldLayoutId id="2147483651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1600" b="1" kern="1200">
          <a:solidFill>
            <a:schemeClr val="tx1"/>
          </a:solidFill>
          <a:latin typeface="+mj-lt"/>
          <a:ea typeface="+mj-ea"/>
          <a:cs typeface="Courier New" pitchFamily="49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8534400" cy="1524000"/>
          </a:xfrm>
        </p:spPr>
        <p:txBody>
          <a:bodyPr>
            <a:normAutofit/>
          </a:bodyPr>
          <a:lstStyle/>
          <a:p>
            <a:r>
              <a:rPr lang="en-GB" sz="1800" i="1"/>
              <a:t>Learning objectives  Understanding Virtual Memory </a:t>
            </a:r>
            <a:br>
              <a:rPr lang="en-GB" sz="1800" i="1"/>
            </a:br>
            <a:r>
              <a:rPr lang="en-GB" sz="1800" i="1"/>
              <a:t>Learning Outcomes  F/G   Know Virtual memory uses the hard drive as extra RAM</a:t>
            </a:r>
            <a:br>
              <a:rPr lang="en-GB" sz="1800" i="1"/>
            </a:br>
            <a:r>
              <a:rPr lang="en-GB" sz="1800" i="1"/>
              <a:t>                                     D/E   Explain how virtual memory uses the hard drive </a:t>
            </a:r>
            <a:br>
              <a:rPr lang="en-GB" sz="1800" i="1"/>
            </a:br>
            <a:r>
              <a:rPr lang="en-GB" sz="1800" i="1"/>
              <a:t>                                     C/B    Explain advantages and disadvantages of virtual memory</a:t>
            </a:r>
            <a:endParaRPr lang="en-GB" sz="1800" b="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66800" y="2362200"/>
            <a:ext cx="7467600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So you have 2Gb of RAM! That gets eaten up very quickly! It is very common that your programs will need </a:t>
            </a:r>
            <a:r>
              <a:rPr lang="en-GB" b="1" dirty="0" smtClean="0">
                <a:solidFill>
                  <a:srgbClr val="FF0000"/>
                </a:solidFill>
              </a:rPr>
              <a:t>more RAM </a:t>
            </a:r>
            <a:r>
              <a:rPr lang="en-GB" dirty="0" smtClean="0">
                <a:solidFill>
                  <a:schemeClr val="tx1"/>
                </a:solidFill>
              </a:rPr>
              <a:t>that is actually available. Rather than not open the programs it will use something known as virtual memory.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66800" y="3581400"/>
            <a:ext cx="7467600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Virtual memory will use the </a:t>
            </a:r>
            <a:r>
              <a:rPr lang="en-GB" b="1" dirty="0" smtClean="0">
                <a:solidFill>
                  <a:srgbClr val="FF0000"/>
                </a:solidFill>
              </a:rPr>
              <a:t>hard drive as extra RAM</a:t>
            </a:r>
            <a:r>
              <a:rPr lang="en-GB" dirty="0" smtClean="0"/>
              <a:t>. This vastly extends the amount of memory available on a computer which is essential when dealing with programs which require a lot of RAM such as image editing or videos.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66800" y="4724400"/>
            <a:ext cx="7467600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Virtual memory will </a:t>
            </a:r>
            <a:r>
              <a:rPr lang="en-GB" b="1" dirty="0" smtClean="0">
                <a:solidFill>
                  <a:srgbClr val="FF0000"/>
                </a:solidFill>
              </a:rPr>
              <a:t>extend</a:t>
            </a:r>
            <a:r>
              <a:rPr lang="en-GB" dirty="0" smtClean="0"/>
              <a:t> the available amount of RAM by using a section of the hard drive called “swap space” or “page file” (</a:t>
            </a:r>
            <a:r>
              <a:rPr lang="en-GB" dirty="0" err="1" smtClean="0"/>
              <a:t>unix</a:t>
            </a:r>
            <a:r>
              <a:rPr lang="en-GB" dirty="0" smtClean="0"/>
              <a:t>/</a:t>
            </a:r>
            <a:r>
              <a:rPr lang="en-GB" dirty="0" err="1" smtClean="0"/>
              <a:t>mac</a:t>
            </a:r>
            <a:r>
              <a:rPr lang="en-GB" dirty="0" smtClean="0"/>
              <a:t>/</a:t>
            </a:r>
            <a:r>
              <a:rPr lang="en-GB" dirty="0" err="1" smtClean="0"/>
              <a:t>linux</a:t>
            </a:r>
            <a:r>
              <a:rPr lang="en-GB" dirty="0" smtClean="0"/>
              <a:t> call it swap space while windows calls it a page file).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4648200" y="4800600"/>
            <a:ext cx="48006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Step 5 – Media player is needed so...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i="1" dirty="0"/>
              <a:t>Learning objectives  Understanding Virtual Memory </a:t>
            </a:r>
            <a:br>
              <a:rPr lang="en-GB" i="1" dirty="0"/>
            </a:br>
            <a:r>
              <a:rPr lang="en-GB" i="1" dirty="0"/>
              <a:t>Learning Outcomes  F/G   Know Virtual memory uses the hard drive as extra RAM</a:t>
            </a:r>
            <a:br>
              <a:rPr lang="en-GB" i="1" dirty="0"/>
            </a:br>
            <a:r>
              <a:rPr lang="en-GB" i="1" dirty="0"/>
              <a:t>                                     D/E   Explain how virtual memory uses the hard drive </a:t>
            </a:r>
            <a:br>
              <a:rPr lang="en-GB" i="1" dirty="0"/>
            </a:br>
            <a:r>
              <a:rPr lang="en-GB" i="1" dirty="0"/>
              <a:t>                                     C/B    Explain advantages and disadvantages of virtual memory</a:t>
            </a:r>
            <a:endParaRPr lang="en-GB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66800" y="1524000"/>
            <a:ext cx="746760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Thrashing causes data to be swapped in and out regularly. In this situation image 2 and the media player are both in use.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66800" y="2514600"/>
            <a:ext cx="7467600" cy="12192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2133600" y="2514600"/>
            <a:ext cx="17526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Photoshop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4114800" y="2514600"/>
            <a:ext cx="12192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 1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6553200" y="2514600"/>
            <a:ext cx="12192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 3</a:t>
            </a:r>
            <a:endParaRPr lang="en-GB" dirty="0"/>
          </a:p>
        </p:txBody>
      </p:sp>
      <p:pic>
        <p:nvPicPr>
          <p:cNvPr id="4098" name="Picture 2" descr="http://students.apsweb.org/~amunguia/hardware/harddriv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4114800"/>
            <a:ext cx="2286000" cy="2286000"/>
          </a:xfrm>
          <a:prstGeom prst="rect">
            <a:avLst/>
          </a:prstGeom>
          <a:noFill/>
        </p:spPr>
      </p:pic>
      <p:sp>
        <p:nvSpPr>
          <p:cNvPr id="12" name="Rectangle 11"/>
          <p:cNvSpPr/>
          <p:nvPr/>
        </p:nvSpPr>
        <p:spPr>
          <a:xfrm>
            <a:off x="5334000" y="2514600"/>
            <a:ext cx="1219200" cy="12192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 2</a:t>
            </a:r>
            <a:endParaRPr lang="en-GB" dirty="0"/>
          </a:p>
        </p:txBody>
      </p:sp>
      <p:sp>
        <p:nvSpPr>
          <p:cNvPr id="14" name="Rectangle 13"/>
          <p:cNvSpPr/>
          <p:nvPr/>
        </p:nvSpPr>
        <p:spPr>
          <a:xfrm>
            <a:off x="1676400" y="4648200"/>
            <a:ext cx="1219200" cy="12192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 Media player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1.09827E-6 L -0.4 0.3107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00" y="155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46821E-7 L 0.4 -0.32185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00" y="-16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4648200" y="4800600"/>
            <a:ext cx="48006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Step 6 – but Image 2 is needed again...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i="1" dirty="0"/>
              <a:t>Learning objectives  Understanding Virtual Memory </a:t>
            </a:r>
            <a:br>
              <a:rPr lang="en-GB" i="1" dirty="0"/>
            </a:br>
            <a:r>
              <a:rPr lang="en-GB" i="1" dirty="0"/>
              <a:t>Learning Outcomes  F/G   Know Virtual memory uses the hard drive as extra RAM</a:t>
            </a:r>
            <a:br>
              <a:rPr lang="en-GB" i="1" dirty="0"/>
            </a:br>
            <a:r>
              <a:rPr lang="en-GB" i="1" dirty="0"/>
              <a:t>                                     D/E   Explain how virtual memory uses the hard drive </a:t>
            </a:r>
            <a:br>
              <a:rPr lang="en-GB" i="1" dirty="0"/>
            </a:br>
            <a:r>
              <a:rPr lang="en-GB" i="1" dirty="0"/>
              <a:t>                                     C/B    Explain advantages and disadvantages of virtual memory</a:t>
            </a:r>
            <a:endParaRPr lang="en-GB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66800" y="1524000"/>
            <a:ext cx="746760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Thrashing causes data to be swapped in and out regularly. In this situation image 2 and the media player are both in use.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66800" y="2514600"/>
            <a:ext cx="7467600" cy="12192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2133600" y="2514600"/>
            <a:ext cx="17526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Photoshop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4114800" y="2514600"/>
            <a:ext cx="12192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 1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6553200" y="2514600"/>
            <a:ext cx="12192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 3</a:t>
            </a:r>
            <a:endParaRPr lang="en-GB" dirty="0"/>
          </a:p>
        </p:txBody>
      </p:sp>
      <p:pic>
        <p:nvPicPr>
          <p:cNvPr id="4098" name="Picture 2" descr="http://students.apsweb.org/~amunguia/hardware/harddriv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4114800"/>
            <a:ext cx="2286000" cy="2286000"/>
          </a:xfrm>
          <a:prstGeom prst="rect">
            <a:avLst/>
          </a:prstGeom>
          <a:noFill/>
        </p:spPr>
      </p:pic>
      <p:sp>
        <p:nvSpPr>
          <p:cNvPr id="12" name="Rectangle 11"/>
          <p:cNvSpPr/>
          <p:nvPr/>
        </p:nvSpPr>
        <p:spPr>
          <a:xfrm>
            <a:off x="1828800" y="4572000"/>
            <a:ext cx="1219200" cy="12192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 2</a:t>
            </a:r>
            <a:endParaRPr lang="en-GB" dirty="0"/>
          </a:p>
        </p:txBody>
      </p:sp>
      <p:sp>
        <p:nvSpPr>
          <p:cNvPr id="14" name="Rectangle 13"/>
          <p:cNvSpPr/>
          <p:nvPr/>
        </p:nvSpPr>
        <p:spPr>
          <a:xfrm>
            <a:off x="5334000" y="2514600"/>
            <a:ext cx="1219200" cy="12192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 Media player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0.0111 L 0.38333 -0.2996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00" y="-155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1.09827E-6 L -0.39167 0.31075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600" y="15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4648200" y="4800600"/>
            <a:ext cx="48006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Step 7 – Getting the idea </a:t>
            </a:r>
            <a:r>
              <a:rPr lang="en-GB" dirty="0" smtClean="0">
                <a:solidFill>
                  <a:schemeClr val="tx1"/>
                </a:solidFill>
                <a:sym typeface="Wingdings" pitchFamily="2" charset="2"/>
              </a:rPr>
              <a:t></a:t>
            </a:r>
            <a:endParaRPr lang="en-GB" dirty="0" smtClean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i="1" dirty="0"/>
              <a:t>Learning objectives  Understanding Virtual Memory </a:t>
            </a:r>
            <a:br>
              <a:rPr lang="en-GB" i="1" dirty="0"/>
            </a:br>
            <a:r>
              <a:rPr lang="en-GB" i="1" dirty="0"/>
              <a:t>Learning Outcomes  F/G   Know Virtual memory uses the hard drive as extra RAM</a:t>
            </a:r>
            <a:br>
              <a:rPr lang="en-GB" i="1" dirty="0"/>
            </a:br>
            <a:r>
              <a:rPr lang="en-GB" i="1" dirty="0"/>
              <a:t>                                     D/E   Explain how virtual memory uses the hard drive </a:t>
            </a:r>
            <a:br>
              <a:rPr lang="en-GB" i="1" dirty="0"/>
            </a:br>
            <a:r>
              <a:rPr lang="en-GB" i="1" dirty="0"/>
              <a:t>                                     C/B    Explain advantages and disadvantages of virtual memory</a:t>
            </a:r>
            <a:endParaRPr lang="en-GB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66800" y="1524000"/>
            <a:ext cx="746760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Thrashing causes data to be swapped in and out regularly. In this situation image 2 and the media player are both in use.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66800" y="2514600"/>
            <a:ext cx="7467600" cy="12192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2133600" y="2514600"/>
            <a:ext cx="17526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Photoshop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4114800" y="2514600"/>
            <a:ext cx="12192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 1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6553200" y="2514600"/>
            <a:ext cx="12192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 3</a:t>
            </a:r>
            <a:endParaRPr lang="en-GB" dirty="0"/>
          </a:p>
        </p:txBody>
      </p:sp>
      <p:pic>
        <p:nvPicPr>
          <p:cNvPr id="4098" name="Picture 2" descr="http://students.apsweb.org/~amunguia/hardware/harddriv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4114800"/>
            <a:ext cx="2286000" cy="2286000"/>
          </a:xfrm>
          <a:prstGeom prst="rect">
            <a:avLst/>
          </a:prstGeom>
          <a:noFill/>
        </p:spPr>
      </p:pic>
      <p:sp>
        <p:nvSpPr>
          <p:cNvPr id="12" name="Rectangle 11"/>
          <p:cNvSpPr/>
          <p:nvPr/>
        </p:nvSpPr>
        <p:spPr>
          <a:xfrm>
            <a:off x="5334000" y="2514600"/>
            <a:ext cx="1219200" cy="12192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 2</a:t>
            </a:r>
            <a:endParaRPr lang="en-GB" dirty="0"/>
          </a:p>
        </p:txBody>
      </p:sp>
      <p:sp>
        <p:nvSpPr>
          <p:cNvPr id="14" name="Rectangle 13"/>
          <p:cNvSpPr/>
          <p:nvPr/>
        </p:nvSpPr>
        <p:spPr>
          <a:xfrm>
            <a:off x="1676400" y="4648200"/>
            <a:ext cx="1219200" cy="12192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 Media player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1.09827E-6 L -0.4 0.3107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00" y="155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46821E-7 L 0.4 -0.32185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00" y="-16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534400" cy="1295400"/>
          </a:xfrm>
        </p:spPr>
        <p:txBody>
          <a:bodyPr/>
          <a:lstStyle/>
          <a:p>
            <a:r>
              <a:rPr lang="en-GB" i="1" dirty="0"/>
              <a:t>Learning objectives  Understanding Virtual Memory </a:t>
            </a:r>
            <a:br>
              <a:rPr lang="en-GB" i="1" dirty="0"/>
            </a:br>
            <a:r>
              <a:rPr lang="en-GB" i="1" dirty="0"/>
              <a:t>Learning Outcomes  F/G   Know Virtual memory uses the hard drive as extra RAM</a:t>
            </a:r>
            <a:br>
              <a:rPr lang="en-GB" i="1" dirty="0"/>
            </a:br>
            <a:r>
              <a:rPr lang="en-GB" i="1" dirty="0"/>
              <a:t>                                     D/E   Explain how virtual memory uses the hard drive </a:t>
            </a:r>
            <a:br>
              <a:rPr lang="en-GB" i="1" dirty="0"/>
            </a:br>
            <a:r>
              <a:rPr lang="en-GB" i="1" dirty="0"/>
              <a:t>                                     C/B    Explain advantages and disadvantages of virtual memory</a:t>
            </a:r>
            <a:endParaRPr lang="en-GB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66800" y="1524000"/>
            <a:ext cx="746760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Data, programs or parts of programs are copied from memory onto the hard drive. This occurs, normally, when they are not in use.</a:t>
            </a:r>
          </a:p>
        </p:txBody>
      </p:sp>
      <p:sp>
        <p:nvSpPr>
          <p:cNvPr id="7" name="Rectangle 6"/>
          <p:cNvSpPr/>
          <p:nvPr/>
        </p:nvSpPr>
        <p:spPr>
          <a:xfrm>
            <a:off x="1066800" y="2514600"/>
            <a:ext cx="7467600" cy="12192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2133600" y="2514600"/>
            <a:ext cx="17526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Photoshop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4114800" y="2514600"/>
            <a:ext cx="12192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 1</a:t>
            </a:r>
            <a:endParaRPr lang="en-GB" dirty="0"/>
          </a:p>
        </p:txBody>
      </p:sp>
      <p:sp>
        <p:nvSpPr>
          <p:cNvPr id="10" name="Rectangle 9"/>
          <p:cNvSpPr/>
          <p:nvPr/>
        </p:nvSpPr>
        <p:spPr>
          <a:xfrm>
            <a:off x="5334000" y="2514600"/>
            <a:ext cx="12192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 2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6553200" y="2514600"/>
            <a:ext cx="12192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 3</a:t>
            </a:r>
            <a:endParaRPr lang="en-GB" dirty="0"/>
          </a:p>
        </p:txBody>
      </p:sp>
      <p:pic>
        <p:nvPicPr>
          <p:cNvPr id="4098" name="Picture 2" descr="http://students.apsweb.org/~amunguia/hardware/harddriv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4114800"/>
            <a:ext cx="2286000" cy="2286000"/>
          </a:xfrm>
          <a:prstGeom prst="rect">
            <a:avLst/>
          </a:prstGeom>
          <a:noFill/>
        </p:spPr>
      </p:pic>
      <p:sp>
        <p:nvSpPr>
          <p:cNvPr id="12" name="Rectangle 11"/>
          <p:cNvSpPr/>
          <p:nvPr/>
        </p:nvSpPr>
        <p:spPr>
          <a:xfrm>
            <a:off x="5334000" y="2514600"/>
            <a:ext cx="1219200" cy="12192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 2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3733800" y="4191000"/>
            <a:ext cx="480060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Step 1 – Data which has </a:t>
            </a:r>
            <a:r>
              <a:rPr lang="en-GB" b="1" dirty="0" smtClean="0">
                <a:solidFill>
                  <a:srgbClr val="FF0000"/>
                </a:solidFill>
              </a:rPr>
              <a:t>not been used</a:t>
            </a:r>
            <a:r>
              <a:rPr lang="en-GB" dirty="0" smtClean="0">
                <a:solidFill>
                  <a:schemeClr val="tx1"/>
                </a:solidFill>
              </a:rPr>
              <a:t> for a while is identified by the OS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733800" y="4191000"/>
            <a:ext cx="480060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Step 2 – This block of data is </a:t>
            </a:r>
            <a:r>
              <a:rPr lang="en-GB" b="1" dirty="0" smtClean="0">
                <a:solidFill>
                  <a:srgbClr val="FF0000"/>
                </a:solidFill>
              </a:rPr>
              <a:t>copied</a:t>
            </a:r>
            <a:r>
              <a:rPr lang="en-GB" dirty="0" smtClean="0">
                <a:solidFill>
                  <a:schemeClr val="tx1"/>
                </a:solidFill>
              </a:rPr>
              <a:t> onto the hard drive.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i="1" dirty="0"/>
              <a:t>Learning objectives  Understanding Virtual Memory </a:t>
            </a:r>
            <a:br>
              <a:rPr lang="en-GB" i="1" dirty="0"/>
            </a:br>
            <a:r>
              <a:rPr lang="en-GB" i="1" dirty="0"/>
              <a:t>Learning Outcomes  F/G   Know Virtual memory uses the hard drive as extra RAM</a:t>
            </a:r>
            <a:br>
              <a:rPr lang="en-GB" i="1" dirty="0"/>
            </a:br>
            <a:r>
              <a:rPr lang="en-GB" i="1" dirty="0"/>
              <a:t>                                     D/E   Explain how virtual memory uses the hard drive </a:t>
            </a:r>
            <a:br>
              <a:rPr lang="en-GB" i="1" dirty="0"/>
            </a:br>
            <a:r>
              <a:rPr lang="en-GB" i="1" dirty="0"/>
              <a:t>                                     C/B    Explain advantages and disadvantages of virtual memory</a:t>
            </a:r>
            <a:endParaRPr lang="en-GB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66800" y="1524000"/>
            <a:ext cx="746760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Data, programs or parts of programs are copied from memory onto the hard drive. This occurs, normally, when they are not in use.</a:t>
            </a:r>
          </a:p>
        </p:txBody>
      </p:sp>
      <p:sp>
        <p:nvSpPr>
          <p:cNvPr id="7" name="Rectangle 6"/>
          <p:cNvSpPr/>
          <p:nvPr/>
        </p:nvSpPr>
        <p:spPr>
          <a:xfrm>
            <a:off x="1066800" y="2514600"/>
            <a:ext cx="7467600" cy="12192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2133600" y="2514600"/>
            <a:ext cx="17526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Photoshop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4114800" y="2514600"/>
            <a:ext cx="12192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 1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6553200" y="2514600"/>
            <a:ext cx="12192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 3</a:t>
            </a:r>
            <a:endParaRPr lang="en-GB" dirty="0"/>
          </a:p>
        </p:txBody>
      </p:sp>
      <p:pic>
        <p:nvPicPr>
          <p:cNvPr id="4098" name="Picture 2" descr="http://students.apsweb.org/~amunguia/hardware/harddriv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4114800"/>
            <a:ext cx="2286000" cy="2286000"/>
          </a:xfrm>
          <a:prstGeom prst="rect">
            <a:avLst/>
          </a:prstGeom>
          <a:noFill/>
        </p:spPr>
      </p:pic>
      <p:sp>
        <p:nvSpPr>
          <p:cNvPr id="12" name="Rectangle 11"/>
          <p:cNvSpPr/>
          <p:nvPr/>
        </p:nvSpPr>
        <p:spPr>
          <a:xfrm>
            <a:off x="5334000" y="2514600"/>
            <a:ext cx="1219200" cy="12192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 2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1.09827E-6 L -0.38333 0.2774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200" y="13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733800" y="4191000"/>
            <a:ext cx="480060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Step 3 – The space created can be used for something else!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i="1" dirty="0"/>
              <a:t>Learning objectives  Understanding Virtual Memory </a:t>
            </a:r>
            <a:br>
              <a:rPr lang="en-GB" i="1" dirty="0"/>
            </a:br>
            <a:r>
              <a:rPr lang="en-GB" i="1" dirty="0"/>
              <a:t>Learning Outcomes  F/G   Know Virtual memory uses the hard drive as extra RAM</a:t>
            </a:r>
            <a:br>
              <a:rPr lang="en-GB" i="1" dirty="0"/>
            </a:br>
            <a:r>
              <a:rPr lang="en-GB" i="1" dirty="0"/>
              <a:t>                                     D/E   Explain how virtual memory uses the hard drive </a:t>
            </a:r>
            <a:br>
              <a:rPr lang="en-GB" i="1" dirty="0"/>
            </a:br>
            <a:r>
              <a:rPr lang="en-GB" i="1" dirty="0"/>
              <a:t>                                     C/B    Explain advantages and disadvantages of virtual memory</a:t>
            </a:r>
            <a:endParaRPr lang="en-GB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66800" y="1524000"/>
            <a:ext cx="746760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Data, programs or parts of programs are copied from memory onto the hard drive. This occurs, normally, when they are not in use.</a:t>
            </a:r>
          </a:p>
        </p:txBody>
      </p:sp>
      <p:sp>
        <p:nvSpPr>
          <p:cNvPr id="7" name="Rectangle 6"/>
          <p:cNvSpPr/>
          <p:nvPr/>
        </p:nvSpPr>
        <p:spPr>
          <a:xfrm>
            <a:off x="1066800" y="2514600"/>
            <a:ext cx="7467600" cy="12192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2133600" y="2514600"/>
            <a:ext cx="17526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Photoshop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4114800" y="2514600"/>
            <a:ext cx="12192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 1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6553200" y="2514600"/>
            <a:ext cx="12192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 3</a:t>
            </a:r>
            <a:endParaRPr lang="en-GB" dirty="0"/>
          </a:p>
        </p:txBody>
      </p:sp>
      <p:pic>
        <p:nvPicPr>
          <p:cNvPr id="4098" name="Picture 2" descr="http://students.apsweb.org/~amunguia/hardware/harddriv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4114800"/>
            <a:ext cx="2286000" cy="2286000"/>
          </a:xfrm>
          <a:prstGeom prst="rect">
            <a:avLst/>
          </a:prstGeom>
          <a:noFill/>
        </p:spPr>
      </p:pic>
      <p:sp>
        <p:nvSpPr>
          <p:cNvPr id="12" name="Rectangle 11"/>
          <p:cNvSpPr/>
          <p:nvPr/>
        </p:nvSpPr>
        <p:spPr>
          <a:xfrm>
            <a:off x="1905000" y="4495800"/>
            <a:ext cx="1219200" cy="12192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 2</a:t>
            </a:r>
            <a:endParaRPr lang="en-GB" dirty="0"/>
          </a:p>
        </p:txBody>
      </p:sp>
      <p:sp>
        <p:nvSpPr>
          <p:cNvPr id="14" name="Rectangle 13"/>
          <p:cNvSpPr/>
          <p:nvPr/>
        </p:nvSpPr>
        <p:spPr>
          <a:xfrm>
            <a:off x="5334000" y="2514600"/>
            <a:ext cx="1219200" cy="12192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Media player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i="1" dirty="0"/>
              <a:t>Learning objectives  Understanding Virtual Memory </a:t>
            </a:r>
            <a:br>
              <a:rPr lang="en-GB" i="1" dirty="0"/>
            </a:br>
            <a:r>
              <a:rPr lang="en-GB" i="1" dirty="0"/>
              <a:t>Learning Outcomes  F/G   Know Virtual memory uses the hard drive as extra RAM</a:t>
            </a:r>
            <a:br>
              <a:rPr lang="en-GB" i="1" dirty="0"/>
            </a:br>
            <a:r>
              <a:rPr lang="en-GB" i="1" dirty="0"/>
              <a:t>                                     D/E   Explain how virtual memory uses the hard drive </a:t>
            </a:r>
            <a:br>
              <a:rPr lang="en-GB" i="1" dirty="0"/>
            </a:br>
            <a:r>
              <a:rPr lang="en-GB" i="1" dirty="0"/>
              <a:t>                                     C/B    Explain advantages and disadvantages of virtual memory</a:t>
            </a:r>
            <a:endParaRPr lang="en-GB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66800" y="1524000"/>
            <a:ext cx="746760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Virtual memory is much slower than normal RAM. If it is used too much it can slow down the computer.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66800" y="2514600"/>
            <a:ext cx="7467600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Computers with </a:t>
            </a:r>
            <a:r>
              <a:rPr lang="en-GB" b="1" dirty="0" smtClean="0">
                <a:solidFill>
                  <a:srgbClr val="FF0000"/>
                </a:solidFill>
              </a:rPr>
              <a:t>low</a:t>
            </a:r>
            <a:r>
              <a:rPr lang="en-GB" dirty="0" smtClean="0"/>
              <a:t> amount of RAM tend to rely </a:t>
            </a:r>
            <a:r>
              <a:rPr lang="en-GB" b="1" dirty="0" smtClean="0">
                <a:solidFill>
                  <a:srgbClr val="FF0000"/>
                </a:solidFill>
              </a:rPr>
              <a:t>more</a:t>
            </a:r>
            <a:r>
              <a:rPr lang="en-GB" dirty="0" smtClean="0"/>
              <a:t> on virtual memory than computers that have large amounts or RAM. </a:t>
            </a:r>
            <a:r>
              <a:rPr lang="en-GB" b="1" dirty="0" smtClean="0">
                <a:solidFill>
                  <a:srgbClr val="FF0000"/>
                </a:solidFill>
              </a:rPr>
              <a:t>All </a:t>
            </a:r>
            <a:r>
              <a:rPr lang="en-GB" dirty="0" smtClean="0"/>
              <a:t>computers use some virtual memory.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66800" y="3886200"/>
            <a:ext cx="7467600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Over use of virtual memory can lead to an effect called </a:t>
            </a:r>
            <a:r>
              <a:rPr lang="en-GB" dirty="0" smtClean="0"/>
              <a:t>thrashing</a:t>
            </a:r>
            <a:r>
              <a:rPr lang="en-GB" dirty="0" smtClean="0"/>
              <a:t>. This is where data is continuously swapped in and out causing major slow down of the computer.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733800" y="4191000"/>
            <a:ext cx="48006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Step 1 – Media player is swapped out.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i="1" dirty="0"/>
              <a:t>Learning objectives  Understanding Virtual Memory </a:t>
            </a:r>
            <a:br>
              <a:rPr lang="en-GB" i="1" dirty="0"/>
            </a:br>
            <a:r>
              <a:rPr lang="en-GB" i="1" dirty="0"/>
              <a:t>Learning Outcomes  F/G   Know Virtual memory uses the hard drive as extra RAM</a:t>
            </a:r>
            <a:br>
              <a:rPr lang="en-GB" i="1" dirty="0"/>
            </a:br>
            <a:r>
              <a:rPr lang="en-GB" i="1" dirty="0"/>
              <a:t>                                     D/E   Explain how virtual memory uses the hard drive </a:t>
            </a:r>
            <a:br>
              <a:rPr lang="en-GB" i="1" dirty="0"/>
            </a:br>
            <a:r>
              <a:rPr lang="en-GB" i="1" dirty="0"/>
              <a:t>                                     C/B    Explain advantages and disadvantages of virtual memory</a:t>
            </a:r>
            <a:endParaRPr lang="en-GB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66800" y="1524000"/>
            <a:ext cx="746760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Thrashing causes data to be swapped in and out regularly. In this situation image 2 and the media player are both in use.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66800" y="2514600"/>
            <a:ext cx="7467600" cy="12192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2133600" y="2514600"/>
            <a:ext cx="17526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Photoshop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4114800" y="2514600"/>
            <a:ext cx="12192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 1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6553200" y="2514600"/>
            <a:ext cx="12192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 3</a:t>
            </a:r>
            <a:endParaRPr lang="en-GB" dirty="0"/>
          </a:p>
        </p:txBody>
      </p:sp>
      <p:pic>
        <p:nvPicPr>
          <p:cNvPr id="4098" name="Picture 2" descr="http://students.apsweb.org/~amunguia/hardware/harddriv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4114800"/>
            <a:ext cx="2286000" cy="2286000"/>
          </a:xfrm>
          <a:prstGeom prst="rect">
            <a:avLst/>
          </a:prstGeom>
          <a:noFill/>
        </p:spPr>
      </p:pic>
      <p:sp>
        <p:nvSpPr>
          <p:cNvPr id="12" name="Rectangle 11"/>
          <p:cNvSpPr/>
          <p:nvPr/>
        </p:nvSpPr>
        <p:spPr>
          <a:xfrm>
            <a:off x="1905000" y="4495800"/>
            <a:ext cx="1219200" cy="12192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 2</a:t>
            </a:r>
            <a:endParaRPr lang="en-GB" dirty="0"/>
          </a:p>
        </p:txBody>
      </p:sp>
      <p:sp>
        <p:nvSpPr>
          <p:cNvPr id="14" name="Rectangle 13"/>
          <p:cNvSpPr/>
          <p:nvPr/>
        </p:nvSpPr>
        <p:spPr>
          <a:xfrm>
            <a:off x="5334000" y="2514600"/>
            <a:ext cx="1219200" cy="12192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Media player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1.09827E-6 L -0.25 0.3884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0" y="19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4343400" y="4648200"/>
            <a:ext cx="48006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Step 2 – Image 2 is swapped in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i="1" dirty="0"/>
              <a:t>Learning objectives  Understanding Virtual Memory </a:t>
            </a:r>
            <a:br>
              <a:rPr lang="en-GB" i="1" dirty="0"/>
            </a:br>
            <a:r>
              <a:rPr lang="en-GB" i="1" dirty="0"/>
              <a:t>Learning Outcomes  F/G   Know Virtual memory uses the hard drive as extra RAM</a:t>
            </a:r>
            <a:br>
              <a:rPr lang="en-GB" i="1" dirty="0"/>
            </a:br>
            <a:r>
              <a:rPr lang="en-GB" i="1" dirty="0"/>
              <a:t>                                     D/E   Explain how virtual memory uses the hard drive </a:t>
            </a:r>
            <a:br>
              <a:rPr lang="en-GB" i="1" dirty="0"/>
            </a:br>
            <a:r>
              <a:rPr lang="en-GB" i="1" dirty="0"/>
              <a:t>                                     C/B    Explain advantages and disadvantages of virtual memory</a:t>
            </a:r>
            <a:endParaRPr lang="en-GB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66800" y="1524000"/>
            <a:ext cx="746760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Thrashing causes data to be swapped in and out regularly. In this situation image 2 and the media player are both in use.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66800" y="2514600"/>
            <a:ext cx="7467600" cy="12192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2133600" y="2514600"/>
            <a:ext cx="17526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Photoshop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4114800" y="2514600"/>
            <a:ext cx="12192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 1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6553200" y="2514600"/>
            <a:ext cx="12192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 3</a:t>
            </a:r>
            <a:endParaRPr lang="en-GB" dirty="0"/>
          </a:p>
        </p:txBody>
      </p:sp>
      <p:pic>
        <p:nvPicPr>
          <p:cNvPr id="4098" name="Picture 2" descr="http://students.apsweb.org/~amunguia/hardware/harddriv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4114800"/>
            <a:ext cx="2286000" cy="2286000"/>
          </a:xfrm>
          <a:prstGeom prst="rect">
            <a:avLst/>
          </a:prstGeom>
          <a:noFill/>
        </p:spPr>
      </p:pic>
      <p:sp>
        <p:nvSpPr>
          <p:cNvPr id="12" name="Rectangle 11"/>
          <p:cNvSpPr/>
          <p:nvPr/>
        </p:nvSpPr>
        <p:spPr>
          <a:xfrm>
            <a:off x="2819400" y="4343400"/>
            <a:ext cx="1219200" cy="12192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 2</a:t>
            </a:r>
            <a:endParaRPr lang="en-GB" dirty="0"/>
          </a:p>
        </p:txBody>
      </p:sp>
      <p:sp>
        <p:nvSpPr>
          <p:cNvPr id="14" name="Rectangle 13"/>
          <p:cNvSpPr/>
          <p:nvPr/>
        </p:nvSpPr>
        <p:spPr>
          <a:xfrm>
            <a:off x="1676400" y="4648200"/>
            <a:ext cx="1219200" cy="12192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Media player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2.71676E-6 L 0.275 -0.2663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00" y="-13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4648200" y="4800600"/>
            <a:ext cx="48006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Step 3 – Media player is needed so...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i="1" dirty="0"/>
              <a:t>Learning objectives  Understanding Virtual Memory </a:t>
            </a:r>
            <a:br>
              <a:rPr lang="en-GB" i="1" dirty="0"/>
            </a:br>
            <a:r>
              <a:rPr lang="en-GB" i="1" dirty="0"/>
              <a:t>Learning Outcomes  F/G   Know Virtual memory uses the hard drive as extra RAM</a:t>
            </a:r>
            <a:br>
              <a:rPr lang="en-GB" i="1" dirty="0"/>
            </a:br>
            <a:r>
              <a:rPr lang="en-GB" i="1" dirty="0"/>
              <a:t>                                     D/E   Explain how virtual memory uses the hard drive </a:t>
            </a:r>
            <a:br>
              <a:rPr lang="en-GB" i="1" dirty="0"/>
            </a:br>
            <a:r>
              <a:rPr lang="en-GB" i="1" dirty="0"/>
              <a:t>                                     C/B    Explain advantages and disadvantages of virtual memory</a:t>
            </a:r>
            <a:endParaRPr lang="en-GB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66800" y="1524000"/>
            <a:ext cx="746760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Thrashing causes data to be swapped in and out regularly. In this situation image 2 and the media player are both in use.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66800" y="2514600"/>
            <a:ext cx="7467600" cy="12192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2133600" y="2514600"/>
            <a:ext cx="17526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Photoshop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4114800" y="2514600"/>
            <a:ext cx="12192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 1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6553200" y="2514600"/>
            <a:ext cx="12192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 3</a:t>
            </a:r>
            <a:endParaRPr lang="en-GB" dirty="0"/>
          </a:p>
        </p:txBody>
      </p:sp>
      <p:pic>
        <p:nvPicPr>
          <p:cNvPr id="4098" name="Picture 2" descr="http://students.apsweb.org/~amunguia/hardware/harddriv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4114800"/>
            <a:ext cx="2286000" cy="2286000"/>
          </a:xfrm>
          <a:prstGeom prst="rect">
            <a:avLst/>
          </a:prstGeom>
          <a:noFill/>
        </p:spPr>
      </p:pic>
      <p:sp>
        <p:nvSpPr>
          <p:cNvPr id="12" name="Rectangle 11"/>
          <p:cNvSpPr/>
          <p:nvPr/>
        </p:nvSpPr>
        <p:spPr>
          <a:xfrm>
            <a:off x="5334000" y="2514600"/>
            <a:ext cx="1219200" cy="12192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 2</a:t>
            </a:r>
            <a:endParaRPr lang="en-GB" dirty="0"/>
          </a:p>
        </p:txBody>
      </p:sp>
      <p:sp>
        <p:nvSpPr>
          <p:cNvPr id="14" name="Rectangle 13"/>
          <p:cNvSpPr/>
          <p:nvPr/>
        </p:nvSpPr>
        <p:spPr>
          <a:xfrm>
            <a:off x="1676400" y="4648200"/>
            <a:ext cx="1219200" cy="12192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 Media player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1.09827E-6 L -0.4 0.3107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00" y="155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46821E-7 L 0.4 -0.32185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00" y="-16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4648200" y="4800600"/>
            <a:ext cx="48006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Step 4 – but Image 2 is needed again...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i="1" dirty="0"/>
              <a:t>Learning objectives  Understanding Virtual Memory </a:t>
            </a:r>
            <a:br>
              <a:rPr lang="en-GB" i="1" dirty="0"/>
            </a:br>
            <a:r>
              <a:rPr lang="en-GB" i="1" dirty="0"/>
              <a:t>Learning Outcomes  F/G   Know Virtual memory uses the hard drive as extra RAM</a:t>
            </a:r>
            <a:br>
              <a:rPr lang="en-GB" i="1" dirty="0"/>
            </a:br>
            <a:r>
              <a:rPr lang="en-GB" i="1" dirty="0"/>
              <a:t>                                     D/E   Explain how virtual memory uses the hard drive </a:t>
            </a:r>
            <a:br>
              <a:rPr lang="en-GB" i="1" dirty="0"/>
            </a:br>
            <a:r>
              <a:rPr lang="en-GB" i="1" dirty="0"/>
              <a:t>                                     C/B    Explain advantages and disadvantages of virtual memory</a:t>
            </a:r>
            <a:endParaRPr lang="en-GB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66800" y="1524000"/>
            <a:ext cx="746760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Thrashing causes data to be swapped in and out regularly. In this situation image 2 and the media player are both in use.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66800" y="2514600"/>
            <a:ext cx="7467600" cy="12192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2133600" y="2514600"/>
            <a:ext cx="17526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Photoshop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4114800" y="2514600"/>
            <a:ext cx="12192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 1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6553200" y="2514600"/>
            <a:ext cx="12192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 3</a:t>
            </a:r>
            <a:endParaRPr lang="en-GB" dirty="0"/>
          </a:p>
        </p:txBody>
      </p:sp>
      <p:pic>
        <p:nvPicPr>
          <p:cNvPr id="4098" name="Picture 2" descr="http://students.apsweb.org/~amunguia/hardware/harddriv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4114800"/>
            <a:ext cx="2286000" cy="2286000"/>
          </a:xfrm>
          <a:prstGeom prst="rect">
            <a:avLst/>
          </a:prstGeom>
          <a:noFill/>
        </p:spPr>
      </p:pic>
      <p:sp>
        <p:nvSpPr>
          <p:cNvPr id="12" name="Rectangle 11"/>
          <p:cNvSpPr/>
          <p:nvPr/>
        </p:nvSpPr>
        <p:spPr>
          <a:xfrm>
            <a:off x="1828800" y="4572000"/>
            <a:ext cx="1219200" cy="12192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Image 2</a:t>
            </a:r>
            <a:endParaRPr lang="en-GB" dirty="0"/>
          </a:p>
        </p:txBody>
      </p:sp>
      <p:sp>
        <p:nvSpPr>
          <p:cNvPr id="14" name="Rectangle 13"/>
          <p:cNvSpPr/>
          <p:nvPr/>
        </p:nvSpPr>
        <p:spPr>
          <a:xfrm>
            <a:off x="5334000" y="2514600"/>
            <a:ext cx="1219200" cy="12192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 Media player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0.0111 L 0.38333 -0.2996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00" y="-155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1.09827E-6 L -0.39167 0.31075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600" y="15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10018</TotalTime>
  <Words>728</Words>
  <Application>Microsoft Office PowerPoint</Application>
  <PresentationFormat>On-screen Show (4:3)</PresentationFormat>
  <Paragraphs>87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Courier New</vt:lpstr>
      <vt:lpstr>Wingdings</vt:lpstr>
      <vt:lpstr>Office Theme</vt:lpstr>
      <vt:lpstr>Learning objectives  Understanding Virtual Memory  Learning Outcomes  F/G   Know Virtual memory uses the hard drive as extra RAM                                      D/E   Explain how virtual memory uses the hard drive                                       C/B    Explain advantages and disadvantages of virtual memory</vt:lpstr>
      <vt:lpstr>Learning objectives  Understanding Virtual Memory  Learning Outcomes  F/G   Know Virtual memory uses the hard drive as extra RAM                                      D/E   Explain how virtual memory uses the hard drive                                       C/B    Explain advantages and disadvantages of virtual memory</vt:lpstr>
      <vt:lpstr>Learning objectives  Understanding Virtual Memory  Learning Outcomes  F/G   Know Virtual memory uses the hard drive as extra RAM                                      D/E   Explain how virtual memory uses the hard drive                                       C/B    Explain advantages and disadvantages of virtual memory</vt:lpstr>
      <vt:lpstr>Learning objectives  Understanding Virtual Memory  Learning Outcomes  F/G   Know Virtual memory uses the hard drive as extra RAM                                      D/E   Explain how virtual memory uses the hard drive                                       C/B    Explain advantages and disadvantages of virtual memory</vt:lpstr>
      <vt:lpstr>Learning objectives  Understanding Virtual Memory  Learning Outcomes  F/G   Know Virtual memory uses the hard drive as extra RAM                                      D/E   Explain how virtual memory uses the hard drive                                       C/B    Explain advantages and disadvantages of virtual memory</vt:lpstr>
      <vt:lpstr>Learning objectives  Understanding Virtual Memory  Learning Outcomes  F/G   Know Virtual memory uses the hard drive as extra RAM                                      D/E   Explain how virtual memory uses the hard drive                                       C/B    Explain advantages and disadvantages of virtual memory</vt:lpstr>
      <vt:lpstr>Learning objectives  Understanding Virtual Memory  Learning Outcomes  F/G   Know Virtual memory uses the hard drive as extra RAM                                      D/E   Explain how virtual memory uses the hard drive                                       C/B    Explain advantages and disadvantages of virtual memory</vt:lpstr>
      <vt:lpstr>Learning objectives  Understanding Virtual Memory  Learning Outcomes  F/G   Know Virtual memory uses the hard drive as extra RAM                                      D/E   Explain how virtual memory uses the hard drive                                       C/B    Explain advantages and disadvantages of virtual memory</vt:lpstr>
      <vt:lpstr>Learning objectives  Understanding Virtual Memory  Learning Outcomes  F/G   Know Virtual memory uses the hard drive as extra RAM                                      D/E   Explain how virtual memory uses the hard drive                                       C/B    Explain advantages and disadvantages of virtual memory</vt:lpstr>
      <vt:lpstr>Learning objectives  Understanding Virtual Memory  Learning Outcomes  F/G   Know Virtual memory uses the hard drive as extra RAM                                      D/E   Explain how virtual memory uses the hard drive                                       C/B    Explain advantages and disadvantages of virtual memory</vt:lpstr>
      <vt:lpstr>Learning objectives  Understanding Virtual Memory  Learning Outcomes  F/G   Know Virtual memory uses the hard drive as extra RAM                                      D/E   Explain how virtual memory uses the hard drive                                       C/B    Explain advantages and disadvantages of virtual memory</vt:lpstr>
      <vt:lpstr>Learning objectives  Understanding Virtual Memory  Learning Outcomes  F/G   Know Virtual memory uses the hard drive as extra RAM                                      D/E   Explain how virtual memory uses the hard drive                                       C/B    Explain advantages and disadvantages of virtual memory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Components of a computer system. Objectives</dc:title>
  <dc:creator>jane sharpe</dc:creator>
  <cp:lastModifiedBy>jane sharpe</cp:lastModifiedBy>
  <cp:revision>899</cp:revision>
  <dcterms:created xsi:type="dcterms:W3CDTF">2006-08-16T00:00:00Z</dcterms:created>
  <dcterms:modified xsi:type="dcterms:W3CDTF">2015-11-23T22:20:29Z</dcterms:modified>
</cp:coreProperties>
</file>